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065D-C391-4001-9CDA-662310379142}" type="datetimeFigureOut">
              <a:rPr lang="en-CA" smtClean="0"/>
              <a:pPr/>
              <a:t>25/01/2013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3476-71DB-42DE-A0A0-415386D1A64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Water and wind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Potential and kinetic energy</a:t>
            </a:r>
            <a:endParaRPr lang="en-CA" dirty="0"/>
          </a:p>
        </p:txBody>
      </p:sp>
      <p:pic>
        <p:nvPicPr>
          <p:cNvPr id="4" name="Picture 3" descr="rain cloud 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2171700" cy="2105025"/>
          </a:xfrm>
          <a:prstGeom prst="rect">
            <a:avLst/>
          </a:prstGeom>
        </p:spPr>
      </p:pic>
      <p:pic>
        <p:nvPicPr>
          <p:cNvPr id="5" name="Picture 4" descr="wind blow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908720"/>
            <a:ext cx="24479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global convection ce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3816424" cy="4392488"/>
          </a:xfrm>
        </p:spPr>
      </p:pic>
      <p:sp>
        <p:nvSpPr>
          <p:cNvPr id="5" name="TextBox 4"/>
          <p:cNvSpPr txBox="1"/>
          <p:nvPr/>
        </p:nvSpPr>
        <p:spPr>
          <a:xfrm>
            <a:off x="4788024" y="1772816"/>
            <a:ext cx="393934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There is low pressure at the equator</a:t>
            </a:r>
          </a:p>
          <a:p>
            <a:r>
              <a:rPr lang="en-CA" dirty="0" smtClean="0"/>
              <a:t>And high pressure between</a:t>
            </a:r>
          </a:p>
          <a:p>
            <a:r>
              <a:rPr lang="en-CA" dirty="0" smtClean="0"/>
              <a:t>the </a:t>
            </a:r>
            <a:r>
              <a:rPr lang="en-CA" dirty="0" smtClean="0"/>
              <a:t>H</a:t>
            </a:r>
            <a:r>
              <a:rPr lang="en-CA" dirty="0" smtClean="0"/>
              <a:t>adley and </a:t>
            </a:r>
            <a:r>
              <a:rPr lang="en-CA" dirty="0" err="1" smtClean="0"/>
              <a:t>Ferrel</a:t>
            </a:r>
            <a:r>
              <a:rPr lang="en-CA" dirty="0" smtClean="0"/>
              <a:t> Cells.</a:t>
            </a:r>
          </a:p>
          <a:p>
            <a:endParaRPr lang="en-CA" dirty="0" smtClean="0"/>
          </a:p>
          <a:p>
            <a:r>
              <a:rPr lang="en-CA" dirty="0" smtClean="0"/>
              <a:t>The wind s</a:t>
            </a:r>
            <a:r>
              <a:rPr lang="en-CA" b="1" dirty="0" smtClean="0"/>
              <a:t>hould </a:t>
            </a:r>
            <a:r>
              <a:rPr lang="en-CA" dirty="0" smtClean="0"/>
              <a:t>go from north to south</a:t>
            </a:r>
          </a:p>
          <a:p>
            <a:endParaRPr lang="en-CA" dirty="0" smtClean="0"/>
          </a:p>
          <a:p>
            <a:r>
              <a:rPr lang="en-CA" dirty="0" smtClean="0"/>
              <a:t>It doesn’t</a:t>
            </a:r>
          </a:p>
          <a:p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The Earth turns under the air </a:t>
            </a:r>
          </a:p>
          <a:p>
            <a:r>
              <a:rPr lang="en-CA" dirty="0" smtClean="0"/>
              <a:t>and displaces it</a:t>
            </a:r>
          </a:p>
          <a:p>
            <a:endParaRPr lang="en-CA" dirty="0" smtClean="0"/>
          </a:p>
          <a:p>
            <a:r>
              <a:rPr lang="en-CA" dirty="0" smtClean="0"/>
              <a:t>It looks like  it’s going </a:t>
            </a:r>
          </a:p>
          <a:p>
            <a:r>
              <a:rPr lang="en-CA" dirty="0" smtClean="0"/>
              <a:t>from the east to the west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Winds on the surface</a:t>
            </a:r>
            <a:br>
              <a:rPr lang="en-CA" dirty="0" smtClean="0"/>
            </a:br>
            <a:r>
              <a:rPr lang="en-CA" dirty="0" smtClean="0"/>
              <a:t> and the Coriolis Effect</a:t>
            </a:r>
            <a:endParaRPr lang="en-CA" dirty="0"/>
          </a:p>
        </p:txBody>
      </p:sp>
      <p:pic>
        <p:nvPicPr>
          <p:cNvPr id="4" name="Content Placeholder 3" descr="global convection cell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481378"/>
            <a:ext cx="5544615" cy="50944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earth is turning towards the East.</a:t>
            </a:r>
          </a:p>
          <a:p>
            <a:endParaRPr lang="en-CA" dirty="0" smtClean="0"/>
          </a:p>
          <a:p>
            <a:r>
              <a:rPr lang="en-CA" dirty="0" smtClean="0"/>
              <a:t>There isn’t a lot of friction so earth slips past the wind</a:t>
            </a:r>
          </a:p>
          <a:p>
            <a:r>
              <a:rPr lang="en-CA" dirty="0" smtClean="0"/>
              <a:t>It appears like the wind bends </a:t>
            </a:r>
            <a:r>
              <a:rPr lang="en-CA" dirty="0" smtClean="0"/>
              <a:t>clockwise in the Northern hemisphere.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This is called the Coriolis Effect</a:t>
            </a:r>
          </a:p>
          <a:p>
            <a:endParaRPr lang="en-CA" dirty="0" smtClean="0"/>
          </a:p>
          <a:p>
            <a:r>
              <a:rPr lang="en-CA" dirty="0" smtClean="0"/>
              <a:t>It creates prevailing winds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Coriolis affect</a:t>
            </a:r>
            <a:br>
              <a:rPr lang="en-CA" dirty="0" smtClean="0"/>
            </a:br>
            <a:r>
              <a:rPr lang="en-CA" dirty="0" smtClean="0"/>
              <a:t>Kinetic energy</a:t>
            </a:r>
            <a:endParaRPr lang="en-CA" dirty="0"/>
          </a:p>
        </p:txBody>
      </p:sp>
      <p:pic>
        <p:nvPicPr>
          <p:cNvPr id="6" name="Content Placeholder 3" descr="coriolis effect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60648"/>
            <a:ext cx="7776864" cy="6318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Wind direction.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Winds are named </a:t>
            </a:r>
            <a:r>
              <a:rPr lang="en-CA" b="1" dirty="0" smtClean="0"/>
              <a:t>from whence </a:t>
            </a:r>
            <a:r>
              <a:rPr lang="en-CA" dirty="0" smtClean="0"/>
              <a:t>they came.</a:t>
            </a:r>
          </a:p>
          <a:p>
            <a:r>
              <a:rPr lang="en-CA" dirty="0" smtClean="0"/>
              <a:t>A </a:t>
            </a:r>
            <a:r>
              <a:rPr lang="en-CA" b="1" dirty="0" smtClean="0"/>
              <a:t>North</a:t>
            </a:r>
            <a:r>
              <a:rPr lang="en-CA" dirty="0" smtClean="0"/>
              <a:t> wind comes from the </a:t>
            </a:r>
            <a:r>
              <a:rPr lang="en-CA" b="1" dirty="0" smtClean="0"/>
              <a:t>North</a:t>
            </a:r>
          </a:p>
          <a:p>
            <a:pPr lvl="1">
              <a:buNone/>
            </a:pPr>
            <a:r>
              <a:rPr lang="en-CA" dirty="0" smtClean="0"/>
              <a:t>“The North wind doth blow and we shall have snow</a:t>
            </a:r>
          </a:p>
          <a:p>
            <a:pPr lvl="1">
              <a:buNone/>
            </a:pPr>
            <a:r>
              <a:rPr lang="en-CA" dirty="0" smtClean="0"/>
              <a:t>And what will poor Robin do then,</a:t>
            </a:r>
            <a:r>
              <a:rPr lang="en-CA" dirty="0" smtClean="0"/>
              <a:t> p</a:t>
            </a:r>
            <a:r>
              <a:rPr lang="en-CA" dirty="0" smtClean="0"/>
              <a:t>oor thing.</a:t>
            </a:r>
          </a:p>
          <a:p>
            <a:pPr lvl="1">
              <a:buNone/>
            </a:pPr>
            <a:r>
              <a:rPr lang="en-CA" dirty="0" smtClean="0"/>
              <a:t>He’ll sit in the barn and keep himself warm</a:t>
            </a:r>
          </a:p>
          <a:p>
            <a:pPr lvl="1">
              <a:buNone/>
            </a:pPr>
            <a:r>
              <a:rPr lang="en-CA" dirty="0" smtClean="0"/>
              <a:t>And hide his head under his wing, poor thing</a:t>
            </a:r>
          </a:p>
          <a:p>
            <a:pPr lvl="1">
              <a:buNone/>
            </a:pPr>
            <a:r>
              <a:rPr lang="en-CA" dirty="0" smtClean="0"/>
              <a:t>And hide his head under his wing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Regions of no wind </a:t>
            </a:r>
            <a:br>
              <a:rPr lang="en-CA" dirty="0" smtClean="0"/>
            </a:br>
            <a:r>
              <a:rPr lang="en-CA" dirty="0" smtClean="0"/>
              <a:t>Don’t get stuck in the Doldrums</a:t>
            </a:r>
            <a:br>
              <a:rPr lang="en-CA" dirty="0" smtClean="0"/>
            </a:br>
            <a:r>
              <a:rPr lang="en-CA" dirty="0" smtClean="0"/>
              <a:t>where air sinks or rises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0</a:t>
            </a:r>
            <a:r>
              <a:rPr lang="en-CA" baseline="30000" dirty="0" smtClean="0"/>
              <a:t>0</a:t>
            </a:r>
            <a:r>
              <a:rPr lang="en-CA" dirty="0" smtClean="0"/>
              <a:t> North latitude</a:t>
            </a:r>
            <a:r>
              <a:rPr lang="en-CA" baseline="30000" dirty="0" smtClean="0"/>
              <a:t> </a:t>
            </a:r>
            <a:r>
              <a:rPr lang="en-CA" dirty="0" smtClean="0"/>
              <a:t>	 </a:t>
            </a:r>
            <a:r>
              <a:rPr lang="en-CA" dirty="0" smtClean="0"/>
              <a:t>Equator </a:t>
            </a:r>
            <a:r>
              <a:rPr lang="en-CA" dirty="0" smtClean="0"/>
              <a:t>		</a:t>
            </a:r>
          </a:p>
          <a:p>
            <a:r>
              <a:rPr lang="en-CA" dirty="0" smtClean="0"/>
              <a:t>30</a:t>
            </a:r>
            <a:r>
              <a:rPr lang="en-CA" baseline="30000" dirty="0" smtClean="0"/>
              <a:t>0 </a:t>
            </a:r>
            <a:r>
              <a:rPr lang="en-CA" dirty="0" smtClean="0"/>
              <a:t>North latitude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Tropic of Cancer	</a:t>
            </a:r>
          </a:p>
          <a:p>
            <a:r>
              <a:rPr lang="en-CA" dirty="0" smtClean="0"/>
              <a:t> 60</a:t>
            </a:r>
            <a:r>
              <a:rPr lang="en-CA" baseline="30000" dirty="0" smtClean="0"/>
              <a:t>0 </a:t>
            </a:r>
            <a:r>
              <a:rPr lang="en-CA" dirty="0" smtClean="0"/>
              <a:t> North latitude	       Arctic circle	</a:t>
            </a:r>
          </a:p>
          <a:p>
            <a:endParaRPr lang="en-CA" dirty="0" smtClean="0"/>
          </a:p>
          <a:p>
            <a:r>
              <a:rPr lang="en-CA" dirty="0" smtClean="0"/>
              <a:t>90</a:t>
            </a:r>
            <a:r>
              <a:rPr lang="en-CA" baseline="30000" dirty="0" smtClean="0"/>
              <a:t>0  </a:t>
            </a:r>
            <a:r>
              <a:rPr lang="en-CA" dirty="0" smtClean="0"/>
              <a:t>North latitude	 North pole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 wind</a:t>
            </a:r>
            <a:r>
              <a:rPr lang="en-CA" dirty="0" smtClean="0"/>
              <a:t>,</a:t>
            </a:r>
            <a:r>
              <a:rPr lang="en-CA" dirty="0" smtClean="0"/>
              <a:t> </a:t>
            </a:r>
            <a:r>
              <a:rPr lang="en-CA" dirty="0" err="1" smtClean="0"/>
              <a:t>Intertropical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convergence zone</a:t>
            </a:r>
          </a:p>
          <a:p>
            <a:r>
              <a:rPr lang="en-CA" dirty="0" smtClean="0"/>
              <a:t>No </a:t>
            </a:r>
            <a:r>
              <a:rPr lang="en-CA" dirty="0" smtClean="0"/>
              <a:t>wind, </a:t>
            </a:r>
            <a:r>
              <a:rPr lang="en-CA" dirty="0" smtClean="0"/>
              <a:t>the horse </a:t>
            </a:r>
            <a:r>
              <a:rPr lang="en-CA" dirty="0" smtClean="0"/>
              <a:t>latitudes </a:t>
            </a:r>
          </a:p>
          <a:p>
            <a:r>
              <a:rPr lang="en-CA" dirty="0" smtClean="0"/>
              <a:t>No </a:t>
            </a:r>
            <a:r>
              <a:rPr lang="en-CA" dirty="0" smtClean="0"/>
              <a:t>wind</a:t>
            </a:r>
            <a:r>
              <a:rPr lang="en-CA" dirty="0" smtClean="0"/>
              <a:t>,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Polar front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No Wind</a:t>
            </a:r>
            <a:endParaRPr lang="en-CA" dirty="0"/>
          </a:p>
        </p:txBody>
      </p:sp>
      <p:pic>
        <p:nvPicPr>
          <p:cNvPr id="6" name="Picture 5" descr="convection cells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7992887" cy="5414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Prevailing winds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Between the equator and the horse latitudes</a:t>
            </a:r>
          </a:p>
          <a:p>
            <a:endParaRPr lang="en-CA" dirty="0" smtClean="0"/>
          </a:p>
          <a:p>
            <a:r>
              <a:rPr lang="en-CA" dirty="0" smtClean="0"/>
              <a:t>Between the horse latitudes and the arctic circle( our temperate zone)</a:t>
            </a:r>
          </a:p>
          <a:p>
            <a:endParaRPr lang="en-CA" dirty="0" smtClean="0"/>
          </a:p>
          <a:p>
            <a:r>
              <a:rPr lang="en-CA" dirty="0" smtClean="0"/>
              <a:t>Between the arctic circle and the north pole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Easterly Trade winds</a:t>
            </a:r>
          </a:p>
          <a:p>
            <a:r>
              <a:rPr lang="en-CA" dirty="0" smtClean="0"/>
              <a:t>Sailors sailed east to N.A. To </a:t>
            </a:r>
            <a:r>
              <a:rPr lang="en-CA" b="1" dirty="0" smtClean="0"/>
              <a:t>Trade </a:t>
            </a:r>
            <a:r>
              <a:rPr lang="en-CA" dirty="0" smtClean="0"/>
              <a:t>their goods.</a:t>
            </a:r>
          </a:p>
          <a:p>
            <a:r>
              <a:rPr lang="en-CA" dirty="0" smtClean="0"/>
              <a:t>Prevailing </a:t>
            </a:r>
            <a:r>
              <a:rPr lang="en-CA" dirty="0" err="1" smtClean="0"/>
              <a:t>westerlies</a:t>
            </a:r>
            <a:endParaRPr lang="en-CA" dirty="0" smtClean="0"/>
          </a:p>
          <a:p>
            <a:r>
              <a:rPr lang="en-CA" dirty="0" smtClean="0"/>
              <a:t>The Gulf stream goes this way too this is how goods were sailed back to England</a:t>
            </a:r>
          </a:p>
          <a:p>
            <a:endParaRPr lang="en-CA" dirty="0" smtClean="0"/>
          </a:p>
          <a:p>
            <a:r>
              <a:rPr lang="en-CA" dirty="0" smtClean="0"/>
              <a:t>Polar Easterlies</a:t>
            </a:r>
          </a:p>
          <a:p>
            <a:r>
              <a:rPr lang="en-CA" dirty="0" smtClean="0"/>
              <a:t>Nobody sails up here if they can help it.</a:t>
            </a:r>
            <a:endParaRPr lang="en-CA" dirty="0"/>
          </a:p>
        </p:txBody>
      </p:sp>
      <p:pic>
        <p:nvPicPr>
          <p:cNvPr id="6" name="Picture 5" descr="convection cells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424936" cy="6589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 Pages 332- 339 in text</a:t>
            </a:r>
          </a:p>
          <a:p>
            <a:endParaRPr lang="en-CA" dirty="0" smtClean="0"/>
          </a:p>
          <a:p>
            <a:r>
              <a:rPr lang="en-CA" dirty="0" smtClean="0"/>
              <a:t>Answer Check point questions</a:t>
            </a:r>
          </a:p>
          <a:p>
            <a:r>
              <a:rPr lang="en-CA" dirty="0" smtClean="0"/>
              <a:t>P 333 	1-5</a:t>
            </a:r>
          </a:p>
          <a:p>
            <a:r>
              <a:rPr lang="en-CA" dirty="0" smtClean="0"/>
              <a:t>P339        1-7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Water cycle</a:t>
            </a:r>
            <a:br>
              <a:rPr lang="en-CA" dirty="0" smtClean="0"/>
            </a:br>
            <a:r>
              <a:rPr lang="en-CA" dirty="0" smtClean="0"/>
              <a:t>How many ways can water go up?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Sun adds heat to surface water and it </a:t>
            </a:r>
            <a:r>
              <a:rPr lang="en-CA" b="1" dirty="0" smtClean="0"/>
              <a:t>evaporates.</a:t>
            </a:r>
          </a:p>
          <a:p>
            <a:r>
              <a:rPr lang="en-CA" dirty="0" smtClean="0"/>
              <a:t>Sun heats the leaves of plants and sucks up huge columns of water which </a:t>
            </a:r>
            <a:r>
              <a:rPr lang="en-CA" b="1" dirty="0" smtClean="0"/>
              <a:t>Transpire</a:t>
            </a:r>
            <a:r>
              <a:rPr lang="en-CA" dirty="0" smtClean="0"/>
              <a:t> into the air. </a:t>
            </a:r>
          </a:p>
          <a:p>
            <a:r>
              <a:rPr lang="en-CA" dirty="0" smtClean="0"/>
              <a:t>Plants and animals slowly burn stored energy from food and </a:t>
            </a:r>
            <a:r>
              <a:rPr lang="en-CA" b="1" dirty="0" smtClean="0"/>
              <a:t>Respire</a:t>
            </a:r>
            <a:r>
              <a:rPr lang="en-CA" dirty="0" smtClean="0"/>
              <a:t> water into the air.</a:t>
            </a:r>
          </a:p>
          <a:p>
            <a:r>
              <a:rPr lang="en-CA" dirty="0" smtClean="0"/>
              <a:t>Forest fires and burning of fossil fuels </a:t>
            </a:r>
            <a:r>
              <a:rPr lang="en-CA" b="1" dirty="0" smtClean="0"/>
              <a:t>combusts </a:t>
            </a:r>
            <a:r>
              <a:rPr lang="en-CA" dirty="0" smtClean="0"/>
              <a:t>water into the air.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33475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Moving water up </a:t>
            </a:r>
            <a:br>
              <a:rPr lang="en-CA" dirty="0" smtClean="0"/>
            </a:br>
            <a:r>
              <a:rPr lang="en-CA" dirty="0" smtClean="0"/>
              <a:t>creates potential energy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sun is responsible, it is the driving force of the water cycle.  Is it direct or indirect?</a:t>
            </a:r>
          </a:p>
          <a:p>
            <a:r>
              <a:rPr lang="en-CA" dirty="0" smtClean="0"/>
              <a:t>Evaporation	</a:t>
            </a:r>
          </a:p>
          <a:p>
            <a:r>
              <a:rPr lang="en-CA" dirty="0" smtClean="0"/>
              <a:t>		</a:t>
            </a:r>
            <a:r>
              <a:rPr lang="en-CA" dirty="0"/>
              <a:t>	</a:t>
            </a:r>
            <a:r>
              <a:rPr lang="en-CA" dirty="0" smtClean="0"/>
              <a:t>			Direct</a:t>
            </a:r>
          </a:p>
          <a:p>
            <a:r>
              <a:rPr lang="en-CA" dirty="0" smtClean="0"/>
              <a:t>Transpiration 	</a:t>
            </a:r>
          </a:p>
          <a:p>
            <a:r>
              <a:rPr lang="en-CA" dirty="0" smtClean="0"/>
              <a:t>						Direct</a:t>
            </a:r>
          </a:p>
          <a:p>
            <a:r>
              <a:rPr lang="en-CA" dirty="0" smtClean="0"/>
              <a:t>Respiration	</a:t>
            </a:r>
          </a:p>
          <a:p>
            <a:r>
              <a:rPr lang="en-CA" dirty="0" smtClean="0"/>
              <a:t>						Indirect</a:t>
            </a:r>
          </a:p>
          <a:p>
            <a:r>
              <a:rPr lang="en-CA" dirty="0" smtClean="0"/>
              <a:t>Combustion</a:t>
            </a:r>
          </a:p>
          <a:p>
            <a:r>
              <a:rPr lang="en-CA" dirty="0" smtClean="0"/>
              <a:t>               					Indirect	</a:t>
            </a:r>
          </a:p>
          <a:p>
            <a:endParaRPr lang="en-CA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24136" cy="1224136"/>
          </a:xfrm>
          <a:prstGeom prst="rect">
            <a:avLst/>
          </a:prstGeom>
        </p:spPr>
      </p:pic>
      <p:pic>
        <p:nvPicPr>
          <p:cNvPr id="10" name="Picture 9" descr="girl blowing dandilio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3337" y="4221088"/>
            <a:ext cx="1660663" cy="1440160"/>
          </a:xfrm>
          <a:prstGeom prst="rect">
            <a:avLst/>
          </a:prstGeom>
        </p:spPr>
      </p:pic>
      <p:pic>
        <p:nvPicPr>
          <p:cNvPr id="11" name="Picture 10" descr="burning tre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5556070"/>
            <a:ext cx="1296144" cy="1301930"/>
          </a:xfrm>
          <a:prstGeom prst="rect">
            <a:avLst/>
          </a:prstGeom>
        </p:spPr>
      </p:pic>
      <p:pic>
        <p:nvPicPr>
          <p:cNvPr id="12" name="Picture 11" descr="happy tr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0866" y="3049544"/>
            <a:ext cx="899086" cy="1027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When rain Falls</a:t>
            </a:r>
            <a:br>
              <a:rPr lang="en-CA" dirty="0" smtClean="0"/>
            </a:br>
            <a:r>
              <a:rPr lang="en-CA" dirty="0" smtClean="0"/>
              <a:t>Kinetic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rain falls</a:t>
            </a:r>
          </a:p>
          <a:p>
            <a:r>
              <a:rPr lang="en-CA" dirty="0" smtClean="0"/>
              <a:t>And runoff and infiltration occur</a:t>
            </a:r>
          </a:p>
          <a:p>
            <a:r>
              <a:rPr lang="en-CA" dirty="0" smtClean="0"/>
              <a:t>The water does work (It moves things)</a:t>
            </a:r>
          </a:p>
          <a:p>
            <a:r>
              <a:rPr lang="en-CA" dirty="0" smtClean="0"/>
              <a:t>E.g.</a:t>
            </a:r>
          </a:p>
          <a:p>
            <a:r>
              <a:rPr lang="en-CA" dirty="0" smtClean="0"/>
              <a:t>Erosion</a:t>
            </a:r>
          </a:p>
          <a:p>
            <a:r>
              <a:rPr lang="en-CA" dirty="0" smtClean="0"/>
              <a:t>W</a:t>
            </a:r>
            <a:r>
              <a:rPr lang="en-CA" dirty="0" smtClean="0"/>
              <a:t>eathering</a:t>
            </a:r>
          </a:p>
          <a:p>
            <a:r>
              <a:rPr lang="en-CA" dirty="0" smtClean="0"/>
              <a:t>Energy in motion is Kinetic energy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Chemical changes in the air </a:t>
            </a:r>
            <a:r>
              <a:rPr lang="en-CA" smtClean="0"/>
              <a:t>during condensation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ACID RAIN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Sulfur from smoke + oxygen</a:t>
            </a:r>
            <a:r>
              <a:rPr lang="en-CA" dirty="0" smtClean="0">
                <a:sym typeface="Wingdings" pitchFamily="2" charset="2"/>
              </a:rPr>
              <a:t> sulfur dioxide</a:t>
            </a:r>
          </a:p>
          <a:p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                    S           +      O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      SO</a:t>
            </a:r>
            <a:r>
              <a:rPr lang="en-CA" baseline="-25000" dirty="0" smtClean="0">
                <a:sym typeface="Wingdings" pitchFamily="2" charset="2"/>
              </a:rPr>
              <a:t>2</a:t>
            </a:r>
          </a:p>
          <a:p>
            <a:r>
              <a:rPr lang="en-CA" dirty="0" smtClean="0">
                <a:sym typeface="Wingdings" pitchFamily="2" charset="2"/>
              </a:rPr>
              <a:t>Sulfur dioxide + </a:t>
            </a:r>
            <a:r>
              <a:rPr lang="en-CA" dirty="0" smtClean="0">
                <a:sym typeface="Wingdings" pitchFamily="2" charset="2"/>
              </a:rPr>
              <a:t>oxygen  </a:t>
            </a:r>
            <a:r>
              <a:rPr lang="en-CA" dirty="0" smtClean="0">
                <a:sym typeface="Wingdings" pitchFamily="2" charset="2"/>
              </a:rPr>
              <a:t> Sulfur trioxide</a:t>
            </a:r>
          </a:p>
          <a:p>
            <a:r>
              <a:rPr lang="en-CA" dirty="0" smtClean="0">
                <a:sym typeface="Wingdings" pitchFamily="2" charset="2"/>
              </a:rPr>
              <a:t>             2SO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       +   </a:t>
            </a:r>
            <a:r>
              <a:rPr lang="en-CA" dirty="0" smtClean="0">
                <a:sym typeface="Wingdings" pitchFamily="2" charset="2"/>
              </a:rPr>
              <a:t>O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    </a:t>
            </a:r>
            <a:r>
              <a:rPr lang="en-CA" dirty="0" smtClean="0">
                <a:sym typeface="Wingdings" pitchFamily="2" charset="2"/>
              </a:rPr>
              <a:t>   </a:t>
            </a:r>
            <a:r>
              <a:rPr lang="en-CA" dirty="0" smtClean="0">
                <a:sym typeface="Wingdings" pitchFamily="2" charset="2"/>
              </a:rPr>
              <a:t>2SO</a:t>
            </a:r>
            <a:r>
              <a:rPr lang="en-CA" baseline="-25000" dirty="0" smtClean="0">
                <a:sym typeface="Wingdings" pitchFamily="2" charset="2"/>
              </a:rPr>
              <a:t>3</a:t>
            </a:r>
            <a:endParaRPr lang="en-CA" baseline="-25000" dirty="0" smtClean="0">
              <a:sym typeface="Wingdings" pitchFamily="2" charset="2"/>
            </a:endParaRPr>
          </a:p>
          <a:p>
            <a:r>
              <a:rPr lang="en-CA" dirty="0" smtClean="0"/>
              <a:t>Sulfur trioxide + water </a:t>
            </a:r>
            <a:r>
              <a:rPr lang="en-CA" dirty="0" smtClean="0">
                <a:sym typeface="Wingdings" pitchFamily="2" charset="2"/>
              </a:rPr>
              <a:t> Sulfuric Acid</a:t>
            </a:r>
          </a:p>
          <a:p>
            <a:r>
              <a:rPr lang="en-CA" dirty="0" smtClean="0">
                <a:sym typeface="Wingdings" pitchFamily="2" charset="2"/>
              </a:rPr>
              <a:t>              SO</a:t>
            </a:r>
            <a:r>
              <a:rPr lang="en-CA" baseline="-25000" dirty="0" smtClean="0">
                <a:sym typeface="Wingdings" pitchFamily="2" charset="2"/>
              </a:rPr>
              <a:t>3        </a:t>
            </a:r>
            <a:r>
              <a:rPr lang="en-CA" dirty="0" smtClean="0">
                <a:sym typeface="Wingdings" pitchFamily="2" charset="2"/>
              </a:rPr>
              <a:t>  +     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O   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SO</a:t>
            </a:r>
            <a:r>
              <a:rPr lang="en-CA" baseline="-25000" dirty="0" smtClean="0">
                <a:sym typeface="Wingdings" pitchFamily="2" charset="2"/>
              </a:rPr>
              <a:t>4</a:t>
            </a:r>
          </a:p>
          <a:p>
            <a:endParaRPr lang="en-CA" baseline="-25000" dirty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This also happens with nitrous oxides  </a:t>
            </a:r>
            <a:r>
              <a:rPr lang="en-CA" dirty="0" err="1" smtClean="0">
                <a:sym typeface="Wingdings" pitchFamily="2" charset="2"/>
              </a:rPr>
              <a:t>NOx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Wind</a:t>
            </a:r>
            <a:br>
              <a:rPr lang="en-CA" dirty="0" smtClean="0"/>
            </a:br>
            <a:r>
              <a:rPr lang="en-CA" dirty="0" smtClean="0"/>
              <a:t>Moving air up creates potential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Uneven heating of the earth causes air to rise.</a:t>
            </a:r>
          </a:p>
          <a:p>
            <a:r>
              <a:rPr lang="en-CA" dirty="0" smtClean="0">
                <a:solidFill>
                  <a:srgbClr val="C00000"/>
                </a:solidFill>
              </a:rPr>
              <a:t>Hot air rises </a:t>
            </a:r>
          </a:p>
          <a:p>
            <a:pPr lvl="1"/>
            <a:r>
              <a:rPr lang="en-CA" dirty="0" smtClean="0">
                <a:solidFill>
                  <a:srgbClr val="C00000"/>
                </a:solidFill>
              </a:rPr>
              <a:t>heat spreads particles.</a:t>
            </a:r>
          </a:p>
          <a:p>
            <a:pPr lvl="1"/>
            <a:r>
              <a:rPr lang="en-CA" dirty="0" smtClean="0">
                <a:solidFill>
                  <a:srgbClr val="C00000"/>
                </a:solidFill>
              </a:rPr>
              <a:t> Air becomes less dense.</a:t>
            </a:r>
          </a:p>
          <a:p>
            <a:pPr lvl="1"/>
            <a:r>
              <a:rPr lang="en-CA" dirty="0" smtClean="0">
                <a:solidFill>
                  <a:srgbClr val="C00000"/>
                </a:solidFill>
              </a:rPr>
              <a:t>Floats </a:t>
            </a:r>
          </a:p>
          <a:p>
            <a:pPr lvl="1"/>
            <a:r>
              <a:rPr lang="en-CA" dirty="0" smtClean="0">
                <a:solidFill>
                  <a:srgbClr val="C00000"/>
                </a:solidFill>
              </a:rPr>
              <a:t>Causes low pressure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Uneven cooling of the earth causes air to fall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Cold air falls</a:t>
            </a:r>
          </a:p>
          <a:p>
            <a:pPr lvl="1"/>
            <a:r>
              <a:rPr lang="en-CA" dirty="0" smtClean="0">
                <a:solidFill>
                  <a:schemeClr val="tx2"/>
                </a:solidFill>
              </a:rPr>
              <a:t>Particles are closer together</a:t>
            </a:r>
          </a:p>
          <a:p>
            <a:pPr lvl="1"/>
            <a:r>
              <a:rPr lang="en-CA" dirty="0" smtClean="0">
                <a:solidFill>
                  <a:schemeClr val="tx2"/>
                </a:solidFill>
              </a:rPr>
              <a:t>Air is more dense</a:t>
            </a:r>
          </a:p>
          <a:p>
            <a:pPr lvl="1"/>
            <a:r>
              <a:rPr lang="en-CA" dirty="0" smtClean="0">
                <a:solidFill>
                  <a:schemeClr val="tx2"/>
                </a:solidFill>
              </a:rPr>
              <a:t>Sinks</a:t>
            </a:r>
          </a:p>
          <a:p>
            <a:pPr lvl="1"/>
            <a:r>
              <a:rPr lang="en-CA" dirty="0" smtClean="0">
                <a:solidFill>
                  <a:schemeClr val="tx2"/>
                </a:solidFill>
              </a:rPr>
              <a:t>Causes high pressure</a:t>
            </a:r>
            <a:endParaRPr lang="en-CA" dirty="0">
              <a:solidFill>
                <a:schemeClr val="tx2"/>
              </a:solidFill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085184"/>
            <a:ext cx="122413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Locally Kinetic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wind always blows</a:t>
            </a:r>
            <a:br>
              <a:rPr lang="en-CA" dirty="0" smtClean="0"/>
            </a:br>
            <a:r>
              <a:rPr lang="en-CA" dirty="0" smtClean="0"/>
              <a:t>from Hi’s to </a:t>
            </a:r>
            <a:r>
              <a:rPr lang="en-CA" dirty="0" smtClean="0"/>
              <a:t>Lo’s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On shore breezes</a:t>
            </a:r>
            <a:endParaRPr lang="en-CA" dirty="0"/>
          </a:p>
        </p:txBody>
      </p:sp>
      <p:pic>
        <p:nvPicPr>
          <p:cNvPr id="10" name="Content Placeholder 9" descr="onshore win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67" y="2636912"/>
            <a:ext cx="3832175" cy="280831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Off shore breezes</a:t>
            </a:r>
            <a:endParaRPr lang="en-CA" dirty="0"/>
          </a:p>
        </p:txBody>
      </p:sp>
      <p:pic>
        <p:nvPicPr>
          <p:cNvPr id="11" name="Content Placeholder 10" descr="off shore wind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92323" y="2636913"/>
            <a:ext cx="4580720" cy="2664296"/>
          </a:xfr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04664"/>
            <a:ext cx="1224136" cy="12241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5589240"/>
            <a:ext cx="2748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Soil heats faster than water</a:t>
            </a:r>
          </a:p>
          <a:p>
            <a:r>
              <a:rPr lang="en-CA" dirty="0" smtClean="0"/>
              <a:t>Air over soil rises</a:t>
            </a:r>
          </a:p>
          <a:p>
            <a:r>
              <a:rPr lang="en-CA" dirty="0" smtClean="0"/>
              <a:t>Breeze blows onshore</a:t>
            </a:r>
          </a:p>
          <a:p>
            <a:r>
              <a:rPr lang="en-CA" dirty="0" smtClean="0"/>
              <a:t>From hi </a:t>
            </a:r>
            <a:r>
              <a:rPr lang="en-CA" dirty="0" smtClean="0">
                <a:sym typeface="Wingdings" pitchFamily="2" charset="2"/>
              </a:rPr>
              <a:t> lo pressure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544522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Soil cools faster</a:t>
            </a:r>
          </a:p>
          <a:p>
            <a:r>
              <a:rPr lang="en-CA" dirty="0" smtClean="0"/>
              <a:t>Air over the soil falls</a:t>
            </a:r>
          </a:p>
          <a:p>
            <a:r>
              <a:rPr lang="en-CA" dirty="0" smtClean="0"/>
              <a:t>Breeze blows off shore</a:t>
            </a:r>
          </a:p>
          <a:p>
            <a:r>
              <a:rPr lang="en-CA" dirty="0" smtClean="0"/>
              <a:t>From Hi </a:t>
            </a:r>
            <a:r>
              <a:rPr lang="en-CA" dirty="0" smtClean="0">
                <a:sym typeface="Wingdings" pitchFamily="2" charset="2"/>
              </a:rPr>
              <a:t> Lo pressure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Globally Kinetic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Wind always blow from hi’s to lo’s</a:t>
            </a:r>
            <a:endParaRPr lang="en-CA" dirty="0"/>
          </a:p>
        </p:txBody>
      </p:sp>
      <p:pic>
        <p:nvPicPr>
          <p:cNvPr id="8" name="Content Placeholder 7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1133475" cy="1133475"/>
          </a:xfrm>
          <a:prstGeom prst="rect">
            <a:avLst/>
          </a:prstGeom>
        </p:spPr>
      </p:pic>
      <p:pic>
        <p:nvPicPr>
          <p:cNvPr id="9" name="Picture 8" descr="convection cells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628800"/>
            <a:ext cx="5852422" cy="4327653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15616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5576" y="1916832"/>
            <a:ext cx="187220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Six convection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Sun shines at right angles at the equator</a:t>
            </a:r>
          </a:p>
          <a:p>
            <a:r>
              <a:rPr lang="en-CA" dirty="0" smtClean="0"/>
              <a:t>Hot air rises</a:t>
            </a:r>
          </a:p>
          <a:p>
            <a:r>
              <a:rPr lang="en-CA" dirty="0" smtClean="0"/>
              <a:t>Sun shines at a steep angle at the poles</a:t>
            </a:r>
          </a:p>
          <a:p>
            <a:r>
              <a:rPr lang="en-CA" dirty="0" smtClean="0"/>
              <a:t>Cold air sinks</a:t>
            </a:r>
          </a:p>
          <a:p>
            <a:r>
              <a:rPr lang="en-CA" dirty="0" smtClean="0"/>
              <a:t>This causes convection cells</a:t>
            </a:r>
            <a:endParaRPr lang="en-CA" dirty="0"/>
          </a:p>
        </p:txBody>
      </p:sp>
      <p:pic>
        <p:nvPicPr>
          <p:cNvPr id="4" name="Picture 3" descr="global convection ce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69318"/>
            <a:ext cx="7344816" cy="6488682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9864" y="5301208"/>
            <a:ext cx="122413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577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Water and wind</vt:lpstr>
      <vt:lpstr>Water cycle How many ways can water go up?</vt:lpstr>
      <vt:lpstr>Moving water up  creates potential energy</vt:lpstr>
      <vt:lpstr>When rain Falls Kinetic Energy</vt:lpstr>
      <vt:lpstr>Chemical changes in the air during condensation ACID RAIN</vt:lpstr>
      <vt:lpstr>Wind Moving air up creates potential energy</vt:lpstr>
      <vt:lpstr>Locally Kinetic wind always blows from Hi’s to Lo’s  </vt:lpstr>
      <vt:lpstr>Globally Kinetic Wind always blow from hi’s to lo’s</vt:lpstr>
      <vt:lpstr>Six convection cells</vt:lpstr>
      <vt:lpstr>Slide 10</vt:lpstr>
      <vt:lpstr>Winds on the surface  and the Coriolis Effect</vt:lpstr>
      <vt:lpstr>Coriolis affect Kinetic energy</vt:lpstr>
      <vt:lpstr>Wind direction.</vt:lpstr>
      <vt:lpstr>Regions of no wind  Don’t get stuck in the Doldrums where air sinks or rises</vt:lpstr>
      <vt:lpstr>Prevailing winds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and wind</dc:title>
  <dc:creator>AnnaKay</dc:creator>
  <cp:lastModifiedBy>AnnaKay</cp:lastModifiedBy>
  <cp:revision>12</cp:revision>
  <dcterms:created xsi:type="dcterms:W3CDTF">2013-01-23T14:39:32Z</dcterms:created>
  <dcterms:modified xsi:type="dcterms:W3CDTF">2013-01-25T22:38:21Z</dcterms:modified>
</cp:coreProperties>
</file>