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466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3FE1-8D4A-4C80-BB6B-B3B8B1D47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E4853-17B1-4CB9-85C1-B2EA10027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79CD-3B9B-486B-94AA-C702E93F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2D132-94B0-454C-93FA-7B3B4034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A6A13-E18B-47FD-BFC4-AC757F11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0EF4-B27E-4CCA-8EB3-AB6EBCFD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3D9A2-7D79-4465-82C2-A4CD46FC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8EFA1-376B-43F1-82DD-0CB16590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3096D-A491-47B4-B8D7-9EDC0E84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1F5B6-E0CA-48C1-BC3A-DAD5F57D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5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9FB19-96D2-47B7-9494-C33D035E9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1AFCB-906D-452E-8CEA-D21C9D2FD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73293-8FE3-44E2-BA6A-708E48DB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0934E-3B7A-4B53-BF15-82B3EDFC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FD6D0-32CE-4D18-8169-D40CCE22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11E0-5472-4EE5-8C39-C484C795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9D74A-D653-4D61-B13E-3C23AA30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B0942-FC8A-46F5-A3D9-3BDDC88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F880-D34B-4B30-8883-BFB7CB98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0B015-4CBB-40BB-90C6-5B384E4F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4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D201-37E9-4631-8BD5-6BE800DA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79E8B-2B86-4B5F-AF05-7C5034EB6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E54C0-FBDC-48CE-B997-19F5A483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E3D03-C1E9-432E-97A9-C9C87550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A658B-93C1-49B3-A962-88C0ABF5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C1AA-2AB9-4201-B90E-3CAD769D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588CC-7AFF-415E-A084-ED86A379C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0F21D-3C27-47FF-9F82-043D416DD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2BCF0-5ED9-4228-9177-0069CF28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163AC-3BB9-475B-AA61-CF0279F8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826D9-C52A-4552-A847-4CA850C1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8858-0075-48D4-9CFD-118025CF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5D677-2BFF-4C37-A8CA-A46A3E1E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DF8E-441B-45E0-9295-DB7FAE79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FF356-3309-4375-90DB-655C1D557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051AA-F625-4DE3-BDC7-ACE1F78E6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B2BD1-9257-4F7A-8B2B-ADB764AB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2F081-BF64-40A5-8D03-0885B60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FA267-C992-4D3B-AD45-2FEBBEC6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2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821B-DCC0-4899-A844-A562AD9F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468F5-418D-4D2D-AA9E-70B23488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331BA-0D96-433C-8D6A-3DBB0C97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32D15-A200-4B03-B5F5-72001A4C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C7A10-217F-46AF-9AFD-860C1653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E64F3-16ED-4B73-93EB-42293228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E2561-E2EA-44CB-BD42-22432F44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1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6FBF-7F4F-47E0-85BB-DF630C07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3ED74-A210-4873-9A0E-9EA5317EA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4207A-612D-4FD1-876C-E0D442BC8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E0AF1-7504-4721-A4FE-692959A2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8CE8A-DFC6-43EA-8A56-BAD151BB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FF47F-0E6F-4F0D-BF8B-BFD72907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1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2823-046C-4F6C-94A2-BBC79DD2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EDB9B3-4C52-4D94-BEAD-D0F5A5524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037E-16F2-4788-8D26-E33AD5898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DD8C5-A897-4D6B-8593-73232643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F9123-888C-41B4-9035-D49A1D2F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15FB3-4029-4B7C-81DD-B9EAEDEA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6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36CA6-B289-40DD-B04D-59629246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33462-9E00-4F50-A803-B8DD69237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AED39-D386-4B29-8724-D90706B79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060E4-095B-4A5F-9A2B-316D399179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3469C-C7EE-42C3-B57F-9537C961E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B3C75-40BE-45EC-B6CA-1420F5E3E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B92C-E90A-4B85-AC43-F44F12FE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google.ca/url?sa=i&amp;url=https%3A%2F%2Fwww.shutterstock.com%2Fsearch%2Fthe%2Bchild%2Beats%2Bcarrots%3Fsection%3D1%26sort%3Dpopular%26image_type%3Dphoto%26people_model_released%3Dtrue%26safe%3Dtrue%26search_source%3Dbase_related_searches%26language%3Den%26saveFiltersLink%3Dtrue&amp;psig=AOvVaw0fQyEpOq9m9LLG8bTDCM7Q&amp;ust=1586970151085000&amp;source=images&amp;cd=vfe&amp;ved=0CAIQjRxqFwoTCPicku-y6OgCFQAAAAAdAAAAABAL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8FC6-A693-449B-8A90-3FECD57E7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carbon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8FBE4-30BF-414A-881D-1538EECA6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Photosynthesis and respiration</a:t>
            </a:r>
          </a:p>
        </p:txBody>
      </p:sp>
    </p:spTree>
    <p:extLst>
      <p:ext uri="{BB962C8B-B14F-4D97-AF65-F5344CB8AC3E}">
        <p14:creationId xmlns:p14="http://schemas.microsoft.com/office/powerpoint/2010/main" val="406843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053D5-5643-4543-8EF9-C5180CBA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carbon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4BD8-8B97-4C95-873D-472B52BBC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446"/>
            <a:ext cx="10515600" cy="5788324"/>
          </a:xfrm>
        </p:spPr>
        <p:txBody>
          <a:bodyPr/>
          <a:lstStyle/>
          <a:p>
            <a:r>
              <a:rPr lang="en-US" dirty="0"/>
              <a:t>The inputs of photosynthesis are the out puts of respiration.</a:t>
            </a:r>
          </a:p>
          <a:p>
            <a:r>
              <a:rPr lang="en-US" dirty="0"/>
              <a:t>The inputs of respiration are the outputs of photosynthesis.</a:t>
            </a:r>
          </a:p>
          <a:p>
            <a:r>
              <a:rPr lang="en-US" dirty="0"/>
              <a:t>This makes them a cycle. </a:t>
            </a:r>
            <a:r>
              <a:rPr lang="en-US" b="1" dirty="0"/>
              <a:t>They recycle carbon.</a:t>
            </a:r>
          </a:p>
          <a:p>
            <a:r>
              <a:rPr lang="en-US" b="1" dirty="0"/>
              <a:t>The energy is transformed from sunlight to growing, </a:t>
            </a:r>
            <a:r>
              <a:rPr lang="en-US" b="1" dirty="0" err="1"/>
              <a:t>running,etc</a:t>
            </a:r>
            <a:r>
              <a:rPr lang="en-US" b="1"/>
              <a:t>/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343439-0AEA-4D39-BD0C-64CAD26B2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3623" y="4340787"/>
            <a:ext cx="2983646" cy="816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ACA22-4FE2-4288-B50F-CC995F2B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640" y="3753969"/>
            <a:ext cx="2100394" cy="1490892"/>
          </a:xfrm>
          <a:prstGeom prst="rect">
            <a:avLst/>
          </a:prstGeom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0D01B27C-17B9-45FC-919B-DACEB6FD12C8}"/>
              </a:ext>
            </a:extLst>
          </p:cNvPr>
          <p:cNvSpPr/>
          <p:nvPr/>
        </p:nvSpPr>
        <p:spPr>
          <a:xfrm rot="16200000">
            <a:off x="4605229" y="1710315"/>
            <a:ext cx="1242242" cy="43359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1507A2A7-B1EE-46F6-B157-0C99B0E4A4C0}"/>
              </a:ext>
            </a:extLst>
          </p:cNvPr>
          <p:cNvSpPr/>
          <p:nvPr/>
        </p:nvSpPr>
        <p:spPr>
          <a:xfrm rot="10800000">
            <a:off x="2871263" y="5515517"/>
            <a:ext cx="4460013" cy="9277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15D15-9B22-4153-9E6E-C26805F113F5}"/>
              </a:ext>
            </a:extLst>
          </p:cNvPr>
          <p:cNvSpPr txBox="1"/>
          <p:nvPr/>
        </p:nvSpPr>
        <p:spPr>
          <a:xfrm>
            <a:off x="966159" y="4908430"/>
            <a:ext cx="166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Photosynthesis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71414-158E-4855-A120-DB7F599B95BA}"/>
              </a:ext>
            </a:extLst>
          </p:cNvPr>
          <p:cNvSpPr txBox="1"/>
          <p:nvPr/>
        </p:nvSpPr>
        <p:spPr>
          <a:xfrm>
            <a:off x="7494792" y="4857040"/>
            <a:ext cx="13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respiration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5091D-1ABA-40B6-8FE3-327CAA6DC4DB}"/>
              </a:ext>
            </a:extLst>
          </p:cNvPr>
          <p:cNvSpPr/>
          <p:nvPr/>
        </p:nvSpPr>
        <p:spPr>
          <a:xfrm>
            <a:off x="4197061" y="3654229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baseline="-25000" dirty="0"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baseline="-25000" dirty="0">
                <a:sym typeface="Wingdings" panose="05000000000000000000" pitchFamily="2" charset="2"/>
              </a:rPr>
              <a:t>12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baseline="-25000" dirty="0"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 + 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697D04-097F-43D0-94BC-CB40C06F8770}"/>
              </a:ext>
            </a:extLst>
          </p:cNvPr>
          <p:cNvSpPr/>
          <p:nvPr/>
        </p:nvSpPr>
        <p:spPr>
          <a:xfrm>
            <a:off x="4275252" y="5807631"/>
            <a:ext cx="133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CO</a:t>
            </a:r>
            <a:r>
              <a:rPr lang="en-US" baseline="-25000" dirty="0">
                <a:sym typeface="Wingdings" panose="05000000000000000000" pitchFamily="2" charset="2"/>
              </a:rPr>
              <a:t>2 </a:t>
            </a:r>
            <a:r>
              <a:rPr lang="en-US" dirty="0">
                <a:sym typeface="Wingdings" panose="05000000000000000000" pitchFamily="2" charset="2"/>
              </a:rPr>
              <a:t>+ 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  +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7C86A8-0A9F-44C4-903D-C640DB4F9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0" y="3272750"/>
            <a:ext cx="1133475" cy="11334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A6681E-E9DD-410B-A636-865FF5BF8F73}"/>
              </a:ext>
            </a:extLst>
          </p:cNvPr>
          <p:cNvSpPr txBox="1"/>
          <p:nvPr/>
        </p:nvSpPr>
        <p:spPr>
          <a:xfrm>
            <a:off x="563736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6D3ABE-126A-481A-971D-12DAEB523365}"/>
              </a:ext>
            </a:extLst>
          </p:cNvPr>
          <p:cNvSpPr txBox="1"/>
          <p:nvPr/>
        </p:nvSpPr>
        <p:spPr>
          <a:xfrm>
            <a:off x="8956129" y="5654893"/>
            <a:ext cx="127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ym typeface="Wingdings" panose="05000000000000000000" pitchFamily="2" charset="2"/>
              </a:rPr>
              <a:t>energy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3F9A5E32-D53C-4E6D-90C5-59A81360001E}"/>
              </a:ext>
            </a:extLst>
          </p:cNvPr>
          <p:cNvSpPr/>
          <p:nvPr/>
        </p:nvSpPr>
        <p:spPr>
          <a:xfrm>
            <a:off x="8617789" y="5382359"/>
            <a:ext cx="1560211" cy="1110516"/>
          </a:xfrm>
          <a:prstGeom prst="irregularSeal1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4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5936-B12D-41BB-9F77-5A2DDD98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plants can take </a:t>
            </a:r>
            <a:r>
              <a:rPr lang="en-US" dirty="0">
                <a:sym typeface="Wingdings" panose="05000000000000000000" pitchFamily="2" charset="2"/>
              </a:rPr>
              <a:t> CO</a:t>
            </a:r>
            <a:r>
              <a:rPr lang="en-US" baseline="-25000" dirty="0">
                <a:sym typeface="Wingdings" panose="05000000000000000000" pitchFamily="2" charset="2"/>
              </a:rPr>
              <a:t>2 </a:t>
            </a:r>
            <a:r>
              <a:rPr lang="en-US" dirty="0">
                <a:sym typeface="Wingdings" panose="05000000000000000000" pitchFamily="2" charset="2"/>
              </a:rPr>
              <a:t> out of the air. Respiration, burning and decay put it back</a:t>
            </a:r>
            <a:r>
              <a:rPr lang="en-US" baseline="-25000" dirty="0">
                <a:sym typeface="Wingdings" panose="05000000000000000000" pitchFamily="2" charset="2"/>
              </a:rPr>
              <a:t>	</a:t>
            </a:r>
            <a:endParaRPr lang="en-US" dirty="0"/>
          </a:p>
        </p:txBody>
      </p:sp>
      <p:pic>
        <p:nvPicPr>
          <p:cNvPr id="8" name="Content Placeholder 7" descr="A map with text&#10;&#10;Description automatically generated">
            <a:extLst>
              <a:ext uri="{FF2B5EF4-FFF2-40B4-BE49-F238E27FC236}">
                <a16:creationId xmlns:a16="http://schemas.microsoft.com/office/drawing/2014/main" id="{AAD6B384-05BA-454E-BEE3-A992C28DF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24" y="1569918"/>
            <a:ext cx="10683240" cy="5086031"/>
          </a:xfrm>
        </p:spPr>
      </p:pic>
    </p:spTree>
    <p:extLst>
      <p:ext uri="{BB962C8B-B14F-4D97-AF65-F5344CB8AC3E}">
        <p14:creationId xmlns:p14="http://schemas.microsoft.com/office/powerpoint/2010/main" val="187533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4A10-FC6B-4ABB-9973-46359B24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look at the lowly carrot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2ECBC-2907-4208-B6ED-F677BB190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carrot uses energy form the </a:t>
            </a:r>
            <a:r>
              <a:rPr lang="en-US" b="1" dirty="0"/>
              <a:t>sun </a:t>
            </a:r>
            <a:r>
              <a:rPr lang="en-US" dirty="0"/>
              <a:t>and </a:t>
            </a:r>
            <a:r>
              <a:rPr lang="en-US" b="1" dirty="0"/>
              <a:t>carbon dioxide </a:t>
            </a:r>
            <a:r>
              <a:rPr lang="en-US" dirty="0"/>
              <a:t>from</a:t>
            </a:r>
          </a:p>
          <a:p>
            <a:pPr marL="0" indent="0">
              <a:buNone/>
            </a:pPr>
            <a:r>
              <a:rPr lang="en-US" dirty="0"/>
              <a:t>     the air and </a:t>
            </a:r>
            <a:r>
              <a:rPr lang="en-US" b="1" dirty="0"/>
              <a:t>water</a:t>
            </a:r>
            <a:r>
              <a:rPr lang="en-US" dirty="0"/>
              <a:t> that it sucks up from the roots.</a:t>
            </a:r>
          </a:p>
          <a:p>
            <a:r>
              <a:rPr lang="en-US" dirty="0"/>
              <a:t>Its feathery leaves makes this into delicious </a:t>
            </a:r>
            <a:r>
              <a:rPr lang="en-US" b="1" dirty="0"/>
              <a:t>food</a:t>
            </a:r>
            <a:r>
              <a:rPr lang="en-US" dirty="0"/>
              <a:t> which</a:t>
            </a:r>
          </a:p>
          <a:p>
            <a:pPr marL="0" indent="0">
              <a:buNone/>
            </a:pPr>
            <a:r>
              <a:rPr lang="en-US" dirty="0"/>
              <a:t>      it stores in its roots and gives off </a:t>
            </a:r>
            <a:r>
              <a:rPr lang="en-US" b="1" dirty="0"/>
              <a:t>oxygen</a:t>
            </a:r>
            <a:r>
              <a:rPr lang="en-US" dirty="0"/>
              <a:t> as a waste product.</a:t>
            </a:r>
          </a:p>
          <a:p>
            <a:pPr marL="0" indent="0">
              <a:buNone/>
            </a:pPr>
            <a:r>
              <a:rPr lang="en-US" dirty="0"/>
              <a:t>This is called </a:t>
            </a:r>
            <a:r>
              <a:rPr lang="en-US" b="1" dirty="0"/>
              <a:t>Photosynthesis.</a:t>
            </a:r>
          </a:p>
          <a:p>
            <a:pPr marL="0" indent="0">
              <a:buNone/>
            </a:pPr>
            <a:r>
              <a:rPr lang="en-US" dirty="0"/>
              <a:t>Inputs				                </a:t>
            </a:r>
            <a:r>
              <a:rPr lang="en-US" dirty="0">
                <a:sym typeface="Wingdings" panose="05000000000000000000" pitchFamily="2" charset="2"/>
              </a:rPr>
              <a:t> Outputs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Sunlight + carbon dioxide+ water    carbohydrates + oxygen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Light        + CO</a:t>
            </a:r>
            <a:r>
              <a:rPr lang="en-US" baseline="-25000" dirty="0">
                <a:sym typeface="Wingdings" panose="05000000000000000000" pitchFamily="2" charset="2"/>
              </a:rPr>
              <a:t>2		  </a:t>
            </a:r>
            <a:r>
              <a:rPr lang="en-US" dirty="0">
                <a:sym typeface="Wingdings" panose="05000000000000000000" pitchFamily="2" charset="2"/>
              </a:rPr>
              <a:t>+ 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     C</a:t>
            </a:r>
            <a:r>
              <a:rPr lang="en-US" baseline="-25000" dirty="0"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baseline="-25000" dirty="0">
                <a:sym typeface="Wingdings" panose="05000000000000000000" pitchFamily="2" charset="2"/>
              </a:rPr>
              <a:t>12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baseline="-25000" dirty="0"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             + 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DFE0A5-21A7-48EC-9587-9635AB85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5857" y="2422456"/>
            <a:ext cx="6670043" cy="18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5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61CC-3EDD-4015-8343-7B1E04B0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Lowly carrot is hungry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D3F3-83E6-413B-AB49-EFB372F1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needs energy to grow</a:t>
            </a:r>
          </a:p>
          <a:p>
            <a:r>
              <a:rPr lang="en-US" dirty="0"/>
              <a:t>Make new leaves and bigger roots</a:t>
            </a:r>
          </a:p>
          <a:p>
            <a:r>
              <a:rPr lang="en-US" dirty="0"/>
              <a:t>Make flowers and reproduce sexually</a:t>
            </a:r>
          </a:p>
          <a:p>
            <a:r>
              <a:rPr lang="en-US" dirty="0"/>
              <a:t>Yes this all takes energy! Where do they get it?</a:t>
            </a:r>
          </a:p>
          <a:p>
            <a:r>
              <a:rPr lang="en-US" dirty="0"/>
              <a:t>They eat themselves. What cannibals! </a:t>
            </a:r>
          </a:p>
          <a:p>
            <a:r>
              <a:rPr lang="en-US" dirty="0"/>
              <a:t>Actually they are called autotrophs.</a:t>
            </a:r>
          </a:p>
          <a:p>
            <a:r>
              <a:rPr lang="en-US" dirty="0"/>
              <a:t>This means they can make their own cake and eat it too.</a:t>
            </a:r>
          </a:p>
          <a:p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30BB78-50C1-4A09-93F1-8C67158C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5857" y="2422456"/>
            <a:ext cx="6670043" cy="18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6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E71C-CE47-43BF-A9B2-CF22688A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1D5F-1C25-44D8-A620-E7FBC7CA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lowly carrot uses (eats) the </a:t>
            </a:r>
            <a:r>
              <a:rPr lang="en-US" sz="2641" b="1" dirty="0"/>
              <a:t>carbohydrate</a:t>
            </a:r>
            <a:r>
              <a:rPr lang="en-US" dirty="0"/>
              <a:t> stored in the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dirty="0"/>
              <a:t>root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oxygen</a:t>
            </a:r>
            <a:r>
              <a:rPr lang="en-US" dirty="0"/>
              <a:t> from the air which it takes in from its leaves </a:t>
            </a:r>
          </a:p>
          <a:p>
            <a:pPr marL="0" indent="0">
              <a:buNone/>
            </a:pPr>
            <a:r>
              <a:rPr lang="en-US" dirty="0"/>
              <a:t>    and breaks the carbs into </a:t>
            </a:r>
            <a:r>
              <a:rPr lang="en-US" b="1" dirty="0"/>
              <a:t>carbon dioxide </a:t>
            </a:r>
            <a:r>
              <a:rPr lang="en-US" dirty="0"/>
              <a:t>and </a:t>
            </a:r>
            <a:r>
              <a:rPr lang="en-US" b="1" dirty="0"/>
              <a:t>water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dirty="0"/>
              <a:t>in order to make lots of </a:t>
            </a:r>
            <a:r>
              <a:rPr lang="en-US" b="1" dirty="0"/>
              <a:t>energy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Inputs			 </a:t>
            </a:r>
            <a:r>
              <a:rPr lang="en-US" dirty="0">
                <a:sym typeface="Wingdings" panose="05000000000000000000" pitchFamily="2" charset="2"/>
              </a:rPr>
              <a:t> Outputs</a:t>
            </a:r>
            <a:endParaRPr lang="en-US" dirty="0"/>
          </a:p>
          <a:p>
            <a:r>
              <a:rPr lang="en-US" dirty="0"/>
              <a:t>Carbohydrate + oxygen	 </a:t>
            </a:r>
            <a:r>
              <a:rPr lang="en-US" dirty="0">
                <a:sym typeface="Wingdings" panose="05000000000000000000" pitchFamily="2" charset="2"/>
              </a:rPr>
              <a:t>  carbon dioxide</a:t>
            </a:r>
            <a:r>
              <a:rPr lang="en-US" dirty="0"/>
              <a:t>	+ water + energy</a:t>
            </a:r>
          </a:p>
          <a:p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baseline="-25000" dirty="0"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baseline="-25000" dirty="0">
                <a:sym typeface="Wingdings" panose="05000000000000000000" pitchFamily="2" charset="2"/>
              </a:rPr>
              <a:t>12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baseline="-25000" dirty="0">
                <a:sym typeface="Wingdings" panose="05000000000000000000" pitchFamily="2" charset="2"/>
              </a:rPr>
              <a:t>6                </a:t>
            </a:r>
            <a:r>
              <a:rPr lang="en-US" dirty="0">
                <a:sym typeface="Wingdings" panose="05000000000000000000" pitchFamily="2" charset="2"/>
              </a:rPr>
              <a:t> + O</a:t>
            </a:r>
            <a:r>
              <a:rPr lang="en-US" baseline="-25000" dirty="0">
                <a:sym typeface="Wingdings" panose="05000000000000000000" pitchFamily="2" charset="2"/>
              </a:rPr>
              <a:t>2	</a:t>
            </a:r>
            <a:r>
              <a:rPr lang="en-US" dirty="0">
                <a:sym typeface="Wingdings" panose="05000000000000000000" pitchFamily="2" charset="2"/>
              </a:rPr>
              <a:t>	 CO</a:t>
            </a:r>
            <a:r>
              <a:rPr lang="en-US" baseline="-25000" dirty="0">
                <a:sym typeface="Wingdings" panose="05000000000000000000" pitchFamily="2" charset="2"/>
              </a:rPr>
              <a:t>2 		</a:t>
            </a:r>
            <a:r>
              <a:rPr lang="en-US" dirty="0">
                <a:sym typeface="Wingdings" panose="05000000000000000000" pitchFamily="2" charset="2"/>
              </a:rPr>
              <a:t>+ 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  + energy</a:t>
            </a:r>
          </a:p>
          <a:p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F36583-211B-429E-BB4A-8F17EAF9C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5857" y="2422456"/>
            <a:ext cx="6670043" cy="18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3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5F80-8EB3-486A-91DF-30C380F1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this happen in the lowly carrot?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C0577-AB3D-4700-A5DC-9CC5C2D57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plant Cell			</a:t>
            </a:r>
            <a:r>
              <a:rPr lang="en-US" b="1" dirty="0"/>
              <a:t>Photosynthesis</a:t>
            </a:r>
            <a:r>
              <a:rPr lang="en-US" dirty="0"/>
              <a:t> happens in the 						           </a:t>
            </a:r>
            <a:r>
              <a:rPr lang="en-US" b="1" dirty="0"/>
              <a:t>chloroplasts</a:t>
            </a:r>
            <a:r>
              <a:rPr lang="en-US" dirty="0"/>
              <a:t>	in pigment called</a:t>
            </a:r>
          </a:p>
          <a:p>
            <a:pPr lvl="8"/>
            <a:r>
              <a:rPr lang="en-US" dirty="0"/>
              <a:t>                 </a:t>
            </a:r>
            <a:r>
              <a:rPr lang="en-US" sz="2400" dirty="0"/>
              <a:t>           </a:t>
            </a:r>
            <a:r>
              <a:rPr lang="en-US" sz="2400" b="1" dirty="0"/>
              <a:t>Chlorophyll</a:t>
            </a:r>
            <a:r>
              <a:rPr lang="en-US" dirty="0"/>
              <a:t>	</a:t>
            </a:r>
          </a:p>
          <a:p>
            <a:pPr lvl="8"/>
            <a:endParaRPr lang="en-US" dirty="0"/>
          </a:p>
          <a:p>
            <a:pPr lvl="8"/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46367B-1094-4DB5-8E54-D793D2DE5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26897" y="2422456"/>
            <a:ext cx="6670043" cy="1825131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0D6D0EF-A63C-46F1-9DD2-8E4158AEE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2603978"/>
            <a:ext cx="4552950" cy="3819525"/>
          </a:xfrm>
          <a:prstGeom prst="rect">
            <a:avLst/>
          </a:prstGeom>
        </p:spPr>
      </p:pic>
      <p:pic>
        <p:nvPicPr>
          <p:cNvPr id="8" name="Picture 7" descr="A picture containing food, light, bottle&#10;&#10;Description automatically generated">
            <a:extLst>
              <a:ext uri="{FF2B5EF4-FFF2-40B4-BE49-F238E27FC236}">
                <a16:creationId xmlns:a16="http://schemas.microsoft.com/office/drawing/2014/main" id="{561F801C-B744-4358-842F-F6DA5C7F6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3108803"/>
            <a:ext cx="3552825" cy="33147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99F50A8-F7B6-4AD8-89CD-CD429D7AD1F5}"/>
              </a:ext>
            </a:extLst>
          </p:cNvPr>
          <p:cNvSpPr/>
          <p:nvPr/>
        </p:nvSpPr>
        <p:spPr>
          <a:xfrm>
            <a:off x="3037840" y="5750560"/>
            <a:ext cx="579120" cy="5613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6C90A3-D0AF-412E-978C-99034B6FBAB2}"/>
              </a:ext>
            </a:extLst>
          </p:cNvPr>
          <p:cNvCxnSpPr>
            <a:cxnSpLocks/>
          </p:cNvCxnSpPr>
          <p:nvPr/>
        </p:nvCxnSpPr>
        <p:spPr>
          <a:xfrm flipV="1">
            <a:off x="3667760" y="4704080"/>
            <a:ext cx="3576320" cy="13411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6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A191-52F7-4CF6-8925-22C3C133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1DBC-FCBC-4A88-97B5-599256F27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plant cell		Respiration occurs in the   	  						</a:t>
            </a:r>
            <a:r>
              <a:rPr lang="en-US" b="1" dirty="0"/>
              <a:t>Mitochondria</a:t>
            </a:r>
            <a:r>
              <a:rPr lang="en-US" dirty="0"/>
              <a:t>. The </a:t>
            </a:r>
            <a:r>
              <a:rPr lang="en-US" b="1" dirty="0"/>
              <a:t>powerhouse</a:t>
            </a:r>
          </a:p>
          <a:p>
            <a:pPr lvl="8"/>
            <a:r>
              <a:rPr lang="en-US" sz="2400" dirty="0"/>
              <a:t>             of the cell. And produces </a:t>
            </a:r>
            <a:r>
              <a:rPr lang="en-US" sz="2400" b="1" dirty="0"/>
              <a:t>energy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0AF8677-DC7C-419E-85CC-C29DFC2D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" y="2492375"/>
            <a:ext cx="4552950" cy="381952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F81DB5-0E87-41D4-BB37-63E4AC584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26897" y="2422456"/>
            <a:ext cx="6670043" cy="1825131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662E5022-1FC3-4BAF-B543-2FBF7B8F4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70" y="3184686"/>
            <a:ext cx="4762500" cy="35528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57D733-DBFA-4604-8433-1F2D6387460D}"/>
              </a:ext>
            </a:extLst>
          </p:cNvPr>
          <p:cNvSpPr/>
          <p:nvPr/>
        </p:nvSpPr>
        <p:spPr>
          <a:xfrm>
            <a:off x="3098800" y="3556000"/>
            <a:ext cx="772160" cy="47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51B754-15B7-4E84-B3DA-678898E3A624}"/>
              </a:ext>
            </a:extLst>
          </p:cNvPr>
          <p:cNvCxnSpPr/>
          <p:nvPr/>
        </p:nvCxnSpPr>
        <p:spPr>
          <a:xfrm>
            <a:off x="3870960" y="3850640"/>
            <a:ext cx="2454910" cy="1402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2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7DFC-C0C7-408C-9312-4E16B0A0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</a:t>
            </a:r>
            <a:r>
              <a:rPr lang="en-US" b="1" dirty="0"/>
              <a:t>both processes </a:t>
            </a:r>
            <a:r>
              <a:rPr lang="en-US" dirty="0"/>
              <a:t>happen in plants.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109A-0C5C-4EC2-A616-EF2C5119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animals like bunnies and us? </a:t>
            </a:r>
          </a:p>
          <a:p>
            <a:r>
              <a:rPr lang="en-US" dirty="0"/>
              <a:t>We are heterotrophs that means we can’t eat ourselves.</a:t>
            </a:r>
          </a:p>
          <a:p>
            <a:r>
              <a:rPr lang="en-US" dirty="0"/>
              <a:t>We have to eat plants or animals that have eaten plants.</a:t>
            </a:r>
          </a:p>
          <a:p>
            <a:r>
              <a:rPr lang="en-US" dirty="0"/>
              <a:t>That’s why plants are the </a:t>
            </a:r>
            <a:r>
              <a:rPr lang="en-US" b="1" dirty="0"/>
              <a:t>producers. </a:t>
            </a:r>
            <a:r>
              <a:rPr lang="en-US" dirty="0"/>
              <a:t>They </a:t>
            </a:r>
            <a:r>
              <a:rPr lang="en-US" b="1" dirty="0"/>
              <a:t>make</a:t>
            </a:r>
            <a:r>
              <a:rPr lang="en-US" dirty="0"/>
              <a:t> the food</a:t>
            </a:r>
            <a:r>
              <a:rPr lang="en-US" b="1" dirty="0"/>
              <a:t>.</a:t>
            </a:r>
          </a:p>
          <a:p>
            <a:r>
              <a:rPr lang="en-US" dirty="0"/>
              <a:t>We are the next levels on the </a:t>
            </a:r>
            <a:r>
              <a:rPr lang="en-US" b="1" dirty="0"/>
              <a:t>food chain.</a:t>
            </a:r>
          </a:p>
          <a:p>
            <a:r>
              <a:rPr lang="en-US" dirty="0"/>
              <a:t>We are </a:t>
            </a:r>
            <a:r>
              <a:rPr lang="en-US" b="1" dirty="0"/>
              <a:t>consumers </a:t>
            </a:r>
            <a:r>
              <a:rPr lang="en-US" dirty="0"/>
              <a:t>we </a:t>
            </a:r>
            <a:r>
              <a:rPr lang="en-US" b="1" dirty="0"/>
              <a:t>eat</a:t>
            </a:r>
            <a:r>
              <a:rPr lang="en-US" dirty="0"/>
              <a:t> the food.</a:t>
            </a:r>
          </a:p>
          <a:p>
            <a:r>
              <a:rPr lang="en-US" b="1" dirty="0"/>
              <a:t>Photosynthesis only happens in plants</a:t>
            </a:r>
          </a:p>
        </p:txBody>
      </p:sp>
    </p:spTree>
    <p:extLst>
      <p:ext uri="{BB962C8B-B14F-4D97-AF65-F5344CB8AC3E}">
        <p14:creationId xmlns:p14="http://schemas.microsoft.com/office/powerpoint/2010/main" val="64421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844B-0062-46E6-A741-B421B38B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lowly child</a:t>
            </a:r>
            <a:br>
              <a:rPr lang="en-US" dirty="0"/>
            </a:br>
            <a:r>
              <a:rPr lang="en-US" dirty="0"/>
              <a:t>or Bunny</a:t>
            </a:r>
          </a:p>
        </p:txBody>
      </p:sp>
      <p:pic>
        <p:nvPicPr>
          <p:cNvPr id="5" name="Content Placeholder 4" descr="A picture containing drawing, toy, doll&#10;&#10;Description automatically generated">
            <a:extLst>
              <a:ext uri="{FF2B5EF4-FFF2-40B4-BE49-F238E27FC236}">
                <a16:creationId xmlns:a16="http://schemas.microsoft.com/office/drawing/2014/main" id="{F8FE5C8A-3947-42D0-9CE1-500DE23EA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41" y="1381760"/>
            <a:ext cx="2483802" cy="4775199"/>
          </a:xfrm>
        </p:spPr>
      </p:pic>
      <p:pic>
        <p:nvPicPr>
          <p:cNvPr id="1026" name="Picture 2" descr="The Child Eats Carrots Stock Photos, Images &amp; Photography ...">
            <a:hlinkClick r:id="rId3"/>
            <a:extLst>
              <a:ext uri="{FF2B5EF4-FFF2-40B4-BE49-F238E27FC236}">
                <a16:creationId xmlns:a16="http://schemas.microsoft.com/office/drawing/2014/main" id="{CE218F24-42BC-49D6-B687-E3E7F385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33" y="2108200"/>
            <a:ext cx="3714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 eats a carrot stock photo. Image of nutrition, food - 38099490">
            <a:extLst>
              <a:ext uri="{FF2B5EF4-FFF2-40B4-BE49-F238E27FC236}">
                <a16:creationId xmlns:a16="http://schemas.microsoft.com/office/drawing/2014/main" id="{D03C3FF3-0114-442A-96CB-86544E26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05" y="108743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rots as junk food? - Kidspot">
            <a:extLst>
              <a:ext uri="{FF2B5EF4-FFF2-40B4-BE49-F238E27FC236}">
                <a16:creationId xmlns:a16="http://schemas.microsoft.com/office/drawing/2014/main" id="{75D3B509-C7D6-473E-82C5-4B53AAD81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83" y="2141218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bbit Eating Carrot Stock Photos And Images - 123RF">
            <a:extLst>
              <a:ext uri="{FF2B5EF4-FFF2-40B4-BE49-F238E27FC236}">
                <a16:creationId xmlns:a16="http://schemas.microsoft.com/office/drawing/2014/main" id="{F7E3B51F-1C4D-434F-9EE9-CC614A24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36" y="-523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025FC2-07BE-43F5-BF34-AAE877A91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6" y="2248757"/>
            <a:ext cx="6408989" cy="45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4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AE7E-425D-4AE4-A9DA-424BC13E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 is an Animal cell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9328DB-271C-4B05-8170-25B5A372E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Respiration occurs in the </a:t>
            </a:r>
            <a:r>
              <a:rPr lang="en-US" b="1" dirty="0"/>
              <a:t>Mitochondria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/>
              <a:t>powerhouse</a:t>
            </a:r>
            <a:r>
              <a:rPr lang="en-US" sz="2400" dirty="0"/>
              <a:t> </a:t>
            </a:r>
            <a:r>
              <a:rPr lang="en-US" dirty="0"/>
              <a:t>of the cell. </a:t>
            </a:r>
          </a:p>
          <a:p>
            <a:r>
              <a:rPr lang="en-US" dirty="0"/>
              <a:t>And produces </a:t>
            </a:r>
            <a:r>
              <a:rPr lang="en-US" b="1" dirty="0"/>
              <a:t>energy</a:t>
            </a:r>
            <a:endParaRPr lang="en-US" dirty="0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E1546198-E943-438F-954E-BFF0E7EC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90" y="2271713"/>
            <a:ext cx="5372100" cy="39052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9BCA8E9-884A-4437-9044-323A8626E608}"/>
              </a:ext>
            </a:extLst>
          </p:cNvPr>
          <p:cNvSpPr/>
          <p:nvPr/>
        </p:nvSpPr>
        <p:spPr>
          <a:xfrm>
            <a:off x="9113520" y="2804160"/>
            <a:ext cx="58928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1FE0C9-C943-46F7-A4EC-D3CBAD871A5A}"/>
              </a:ext>
            </a:extLst>
          </p:cNvPr>
          <p:cNvCxnSpPr/>
          <p:nvPr/>
        </p:nvCxnSpPr>
        <p:spPr>
          <a:xfrm flipH="1" flipV="1">
            <a:off x="6949440" y="2052320"/>
            <a:ext cx="2113280" cy="1046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3F65EA-5CE0-4357-80CD-2A050F8C1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7" y="3755717"/>
            <a:ext cx="4285544" cy="3041353"/>
          </a:xfrm>
          <a:prstGeom prst="rect">
            <a:avLst/>
          </a:prstGeom>
        </p:spPr>
      </p:pic>
      <p:pic>
        <p:nvPicPr>
          <p:cNvPr id="18" name="Content Placeholder 4" descr="A picture containing drawing, toy, doll&#10;&#10;Description automatically generated">
            <a:extLst>
              <a:ext uri="{FF2B5EF4-FFF2-40B4-BE49-F238E27FC236}">
                <a16:creationId xmlns:a16="http://schemas.microsoft.com/office/drawing/2014/main" id="{E2635907-8022-4D18-9F75-072494B21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20" y="0"/>
            <a:ext cx="2483802" cy="2184053"/>
          </a:xfrm>
          <a:prstGeom prst="rect">
            <a:avLst/>
          </a:prstGeom>
        </p:spPr>
      </p:pic>
      <p:sp>
        <p:nvSpPr>
          <p:cNvPr id="19" name="Flowchart: Sequential Access Storage 18">
            <a:extLst>
              <a:ext uri="{FF2B5EF4-FFF2-40B4-BE49-F238E27FC236}">
                <a16:creationId xmlns:a16="http://schemas.microsoft.com/office/drawing/2014/main" id="{7A91C9B2-BDBF-4853-B55A-C464FDA92971}"/>
              </a:ext>
            </a:extLst>
          </p:cNvPr>
          <p:cNvSpPr/>
          <p:nvPr/>
        </p:nvSpPr>
        <p:spPr>
          <a:xfrm rot="535046">
            <a:off x="1671290" y="3445131"/>
            <a:ext cx="1983238" cy="155841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doc, no chloroplast</a:t>
            </a:r>
          </a:p>
        </p:txBody>
      </p:sp>
    </p:spTree>
    <p:extLst>
      <p:ext uri="{BB962C8B-B14F-4D97-AF65-F5344CB8AC3E}">
        <p14:creationId xmlns:p14="http://schemas.microsoft.com/office/powerpoint/2010/main" val="164329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481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carbon cycle</vt:lpstr>
      <vt:lpstr>Lets look at the lowly carrot</vt:lpstr>
      <vt:lpstr>Our Lowly carrot is hungry</vt:lpstr>
      <vt:lpstr>Respiration</vt:lpstr>
      <vt:lpstr>Where does this happen in the lowly carrot?</vt:lpstr>
      <vt:lpstr>PowerPoint Presentation</vt:lpstr>
      <vt:lpstr>Yes both processes happen in plants.</vt:lpstr>
      <vt:lpstr>The lowly child or Bunny</vt:lpstr>
      <vt:lpstr>Here is an Animal cell</vt:lpstr>
      <vt:lpstr>The carbon cycle</vt:lpstr>
      <vt:lpstr>Only plants can take  CO2  out of the air. Respiration, burning and decay put it back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carbon cycle</dc:title>
  <dc:creator>Anna Katherine Walsh</dc:creator>
  <cp:lastModifiedBy>Anna Katherine Walsh</cp:lastModifiedBy>
  <cp:revision>17</cp:revision>
  <dcterms:created xsi:type="dcterms:W3CDTF">2020-04-14T16:08:38Z</dcterms:created>
  <dcterms:modified xsi:type="dcterms:W3CDTF">2020-04-14T17:48:29Z</dcterms:modified>
</cp:coreProperties>
</file>