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5" r:id="rId8"/>
    <p:sldId id="266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46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C781F-5052-4914-9812-5346551435D3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5FE3A-1229-42E4-A8E1-55515F2BA1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6325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5FE3A-1229-42E4-A8E1-55515F2BA1CA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23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219C8-0C67-4E42-A57F-BC66708B7BC6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CDA8A-4BD4-455B-8DEB-8A224613527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ngu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672408" cy="3672408"/>
          </a:xfrm>
          <a:prstGeom prst="rect">
            <a:avLst/>
          </a:prstGeom>
        </p:spPr>
      </p:pic>
      <p:pic>
        <p:nvPicPr>
          <p:cNvPr id="5" name="Picture 4" descr="nose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5" y="3320252"/>
            <a:ext cx="5068703" cy="35377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Taste and smell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/>
                </a:solidFill>
              </a:rPr>
              <a:t>The </a:t>
            </a:r>
            <a:r>
              <a:rPr lang="en-CA" dirty="0" smtClean="0">
                <a:solidFill>
                  <a:schemeClr val="tx2"/>
                </a:solidFill>
              </a:rPr>
              <a:t>gustatory and olfactory systems</a:t>
            </a:r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Odorants must be </a:t>
            </a:r>
            <a:r>
              <a:rPr lang="en-CA" b="1" dirty="0" smtClean="0"/>
              <a:t>water soluble and fat soluble</a:t>
            </a:r>
            <a:r>
              <a:rPr lang="en-CA" dirty="0" smtClean="0"/>
              <a:t> to dissolve in the mucus that covers the smell receptors.</a:t>
            </a:r>
          </a:p>
          <a:p>
            <a:r>
              <a:rPr lang="en-CA" dirty="0" smtClean="0"/>
              <a:t>Cilia on the receptors can detect up to </a:t>
            </a:r>
            <a:r>
              <a:rPr lang="en-CA" b="1" dirty="0" smtClean="0"/>
              <a:t>10,000 different odorants.</a:t>
            </a:r>
            <a:endParaRPr lang="en-CA" dirty="0" smtClean="0"/>
          </a:p>
          <a:p>
            <a:r>
              <a:rPr lang="en-CA" dirty="0" smtClean="0"/>
              <a:t>Nerves from the olfactory epithelium pass upward s through the sieve-like bone in the skull to the </a:t>
            </a:r>
            <a:r>
              <a:rPr lang="en-CA" b="1" dirty="0" smtClean="0"/>
              <a:t>olfactory bulb </a:t>
            </a:r>
            <a:r>
              <a:rPr lang="en-CA" dirty="0" smtClean="0"/>
              <a:t>underneath the brain</a:t>
            </a:r>
          </a:p>
          <a:p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olfactory bulb send the message to the  </a:t>
            </a:r>
            <a:r>
              <a:rPr lang="en-CA" dirty="0" smtClean="0"/>
              <a:t>olfactory cortex in </a:t>
            </a:r>
            <a:r>
              <a:rPr lang="en-CA" dirty="0"/>
              <a:t>the base of the brain. Then onto the centers for :</a:t>
            </a:r>
          </a:p>
          <a:p>
            <a:pPr lvl="0"/>
            <a:r>
              <a:rPr lang="en-CA" dirty="0" smtClean="0"/>
              <a:t>Memory</a:t>
            </a:r>
          </a:p>
          <a:p>
            <a:pPr lvl="0"/>
            <a:r>
              <a:rPr lang="en-CA" dirty="0" smtClean="0"/>
              <a:t>Emotion</a:t>
            </a:r>
          </a:p>
          <a:p>
            <a:pPr lvl="0"/>
            <a:r>
              <a:rPr lang="en-CA" dirty="0" smtClean="0"/>
              <a:t>Odor recognition</a:t>
            </a:r>
          </a:p>
          <a:p>
            <a:r>
              <a:rPr lang="en-CA" dirty="0" smtClean="0"/>
              <a:t>Pain  is a component of most smells.</a:t>
            </a:r>
          </a:p>
          <a:p>
            <a:pPr lvl="0"/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Flavour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Flavour Is a combination of Tastes (5) plus Smells (10,000). The odorants float up the pharynx to the nasal cavity and greatly enhance the flavour of the food.</a:t>
            </a:r>
          </a:p>
          <a:p>
            <a:r>
              <a:rPr lang="en-CA" dirty="0" smtClean="0"/>
              <a:t>When you have a cold the thick Mucus prevents odorants from reaching the receptors.  </a:t>
            </a:r>
          </a:p>
          <a:p>
            <a:r>
              <a:rPr lang="en-CA" dirty="0" smtClean="0"/>
              <a:t>That’s why you can’t  enjoy your food as well as it’s mostly taste.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Olfaction</a:t>
            </a:r>
            <a:br>
              <a:rPr lang="en-CA" dirty="0" smtClean="0"/>
            </a:br>
            <a:r>
              <a:rPr lang="en-CA" sz="1000" dirty="0" smtClean="0"/>
              <a:t>or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Savour the flavour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Draw 2 diagrams of a tongue and taste bud</a:t>
            </a:r>
            <a:endParaRPr lang="en-CA" dirty="0"/>
          </a:p>
        </p:txBody>
      </p:sp>
      <p:pic>
        <p:nvPicPr>
          <p:cNvPr id="4" name="Picture 3" descr="taste bud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186876"/>
            <a:ext cx="4536504" cy="4122444"/>
          </a:xfrm>
          <a:prstGeom prst="rect">
            <a:avLst/>
          </a:prstGeom>
        </p:spPr>
      </p:pic>
      <p:pic>
        <p:nvPicPr>
          <p:cNvPr id="5" name="Picture 4" descr="tongue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7" y="2780928"/>
            <a:ext cx="3194274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 descr="tongu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820472" cy="6804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Taste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The tongue is covered with  bumps called </a:t>
            </a:r>
            <a:r>
              <a:rPr lang="en-CA" dirty="0" smtClean="0"/>
              <a:t>Papillae</a:t>
            </a:r>
            <a:endParaRPr lang="en-CA" dirty="0"/>
          </a:p>
          <a:p>
            <a:endParaRPr lang="en-CA" dirty="0"/>
          </a:p>
          <a:p>
            <a:r>
              <a:rPr lang="en-CA" dirty="0"/>
              <a:t>The taste receptors are here they are called </a:t>
            </a:r>
            <a:r>
              <a:rPr lang="en-CA" dirty="0" smtClean="0"/>
              <a:t>Taste buds</a:t>
            </a:r>
            <a:endParaRPr lang="en-CA" dirty="0"/>
          </a:p>
          <a:p>
            <a:endParaRPr lang="en-CA" dirty="0"/>
          </a:p>
          <a:p>
            <a:r>
              <a:rPr lang="en-CA" dirty="0"/>
              <a:t>Sensory hairs can only detect chemical shapes (Tastes) if </a:t>
            </a:r>
            <a:r>
              <a:rPr lang="en-CA" dirty="0" smtClean="0"/>
              <a:t>they are dissolved in saliva</a:t>
            </a:r>
            <a:endParaRPr lang="en-CA" dirty="0"/>
          </a:p>
          <a:p>
            <a:endParaRPr lang="en-CA" dirty="0"/>
          </a:p>
          <a:p>
            <a:r>
              <a:rPr lang="en-CA" dirty="0"/>
              <a:t>Taste cells are replaced </a:t>
            </a:r>
            <a:r>
              <a:rPr lang="en-CA" dirty="0" smtClean="0"/>
              <a:t>every ten (10) days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There are   </a:t>
            </a:r>
            <a:r>
              <a:rPr lang="en-CA" dirty="0" smtClean="0"/>
              <a:t>5 basic </a:t>
            </a:r>
            <a:r>
              <a:rPr lang="en-CA" dirty="0"/>
              <a:t>tastes:</a:t>
            </a:r>
          </a:p>
          <a:p>
            <a:pPr lvl="1"/>
            <a:r>
              <a:rPr lang="en-CA" dirty="0" smtClean="0"/>
              <a:t>Sweet</a:t>
            </a:r>
          </a:p>
          <a:p>
            <a:pPr lvl="1"/>
            <a:r>
              <a:rPr lang="en-CA" dirty="0" smtClean="0"/>
              <a:t>Salty</a:t>
            </a:r>
          </a:p>
          <a:p>
            <a:pPr lvl="1"/>
            <a:r>
              <a:rPr lang="en-CA" dirty="0" smtClean="0"/>
              <a:t>Sour </a:t>
            </a:r>
          </a:p>
          <a:p>
            <a:pPr lvl="1"/>
            <a:r>
              <a:rPr lang="en-CA" dirty="0" smtClean="0"/>
              <a:t>Bitter</a:t>
            </a:r>
          </a:p>
          <a:p>
            <a:pPr lvl="1"/>
            <a:r>
              <a:rPr lang="en-CA" dirty="0" err="1" smtClean="0"/>
              <a:t>Umami</a:t>
            </a:r>
            <a:endParaRPr lang="en-CA" dirty="0" smtClean="0"/>
          </a:p>
          <a:p>
            <a:pPr lvl="1"/>
            <a:endParaRPr lang="en-CA" dirty="0"/>
          </a:p>
          <a:p>
            <a:pPr lvl="1">
              <a:buNone/>
            </a:pPr>
            <a:r>
              <a:rPr lang="en-CA" dirty="0" smtClean="0"/>
              <a:t>Each of the taste buds can taste several different tastes but some areas of the tongue may be more sensitive to a certain taste.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fifth taste, </a:t>
            </a:r>
            <a:r>
              <a:rPr lang="en-CA" dirty="0" err="1" smtClean="0"/>
              <a:t>Umami</a:t>
            </a:r>
            <a:r>
              <a:rPr lang="en-CA" dirty="0" smtClean="0"/>
              <a:t>, was more recently discovered. </a:t>
            </a:r>
          </a:p>
          <a:p>
            <a:r>
              <a:rPr lang="en-CA" dirty="0" smtClean="0"/>
              <a:t>It is a richness of taste and </a:t>
            </a:r>
          </a:p>
          <a:p>
            <a:r>
              <a:rPr lang="en-CA" dirty="0" smtClean="0"/>
              <a:t>is associated with fish, sushi, algae, glutamates (MSG</a:t>
            </a:r>
            <a:r>
              <a:rPr lang="en-CA" dirty="0" smtClean="0"/>
              <a:t>)</a:t>
            </a:r>
          </a:p>
          <a:p>
            <a:r>
              <a:rPr lang="en-US" smtClean="0"/>
              <a:t>Savory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Draw 2 diagrams of the olfactory bulb</a:t>
            </a:r>
            <a:endParaRPr lang="en-CA" dirty="0"/>
          </a:p>
        </p:txBody>
      </p:sp>
      <p:pic>
        <p:nvPicPr>
          <p:cNvPr id="8" name="Picture 7" descr="nos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8129163" cy="5673824"/>
          </a:xfrm>
          <a:prstGeom prst="rect">
            <a:avLst/>
          </a:prstGeom>
        </p:spPr>
      </p:pic>
      <p:pic>
        <p:nvPicPr>
          <p:cNvPr id="4" name="Content Placeholder 3" descr="nose5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7" y="1628800"/>
            <a:ext cx="8748464" cy="61321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 descr="nos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350" y="332656"/>
            <a:ext cx="8459889" cy="5904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Olfaction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Olfaction</a:t>
            </a:r>
            <a:r>
              <a:rPr lang="en-CA" dirty="0" smtClean="0"/>
              <a:t> means sense of </a:t>
            </a:r>
            <a:r>
              <a:rPr lang="en-CA" b="1" dirty="0" smtClean="0"/>
              <a:t>smell</a:t>
            </a:r>
          </a:p>
          <a:p>
            <a:r>
              <a:rPr lang="en-CA" dirty="0" smtClean="0"/>
              <a:t>Chemicals which we can smell are called </a:t>
            </a:r>
            <a:r>
              <a:rPr lang="en-CA" b="1" dirty="0" smtClean="0"/>
              <a:t>odorants</a:t>
            </a:r>
            <a:r>
              <a:rPr lang="en-CA" dirty="0" smtClean="0"/>
              <a:t>.</a:t>
            </a:r>
          </a:p>
          <a:p>
            <a:r>
              <a:rPr lang="en-CA" b="1" dirty="0" smtClean="0"/>
              <a:t>Smell receptors </a:t>
            </a:r>
            <a:r>
              <a:rPr lang="en-CA" dirty="0" smtClean="0"/>
              <a:t>are found in the olfactory epithelium in the </a:t>
            </a:r>
            <a:r>
              <a:rPr lang="en-CA" b="1" dirty="0" smtClean="0"/>
              <a:t>roof of the nasal cavity</a:t>
            </a:r>
          </a:p>
          <a:p>
            <a:r>
              <a:rPr lang="en-CA" dirty="0" smtClean="0"/>
              <a:t>These receptor cells must be </a:t>
            </a:r>
            <a:r>
              <a:rPr lang="en-CA" b="1" dirty="0" smtClean="0"/>
              <a:t>replaced every 40 to 60 days with new ones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334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Taste and smell</vt:lpstr>
      <vt:lpstr>Olfaction or Savour the flavour</vt:lpstr>
      <vt:lpstr>PowerPoint Presentation</vt:lpstr>
      <vt:lpstr>Taste</vt:lpstr>
      <vt:lpstr>PowerPoint Presentation</vt:lpstr>
      <vt:lpstr>PowerPoint Presentation</vt:lpstr>
      <vt:lpstr>Draw 2 diagrams of the olfactory bulb</vt:lpstr>
      <vt:lpstr>PowerPoint Presentation</vt:lpstr>
      <vt:lpstr>Olfaction</vt:lpstr>
      <vt:lpstr>PowerPoint Presentation</vt:lpstr>
      <vt:lpstr>PowerPoint Presentation</vt:lpstr>
      <vt:lpstr>Flavour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Taste and smell</dc:title>
  <dc:creator>AnnaKay</dc:creator>
  <cp:lastModifiedBy>35-student</cp:lastModifiedBy>
  <cp:revision>6</cp:revision>
  <dcterms:created xsi:type="dcterms:W3CDTF">2015-04-16T22:21:35Z</dcterms:created>
  <dcterms:modified xsi:type="dcterms:W3CDTF">2016-04-19T18:11:02Z</dcterms:modified>
</cp:coreProperties>
</file>