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4" r:id="rId13"/>
    <p:sldId id="275" r:id="rId14"/>
    <p:sldId id="277" r:id="rId15"/>
    <p:sldId id="279" r:id="rId16"/>
    <p:sldId id="280" r:id="rId17"/>
    <p:sldId id="270" r:id="rId18"/>
    <p:sldId id="269" r:id="rId19"/>
    <p:sldId id="271" r:id="rId20"/>
    <p:sldId id="272" r:id="rId21"/>
    <p:sldId id="273" r:id="rId22"/>
    <p:sldId id="278" r:id="rId23"/>
    <p:sldId id="264" r:id="rId24"/>
    <p:sldId id="265" r:id="rId25"/>
    <p:sldId id="266" r:id="rId26"/>
    <p:sldId id="26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51" d="100"/>
          <a:sy n="51" d="100"/>
        </p:scale>
        <p:origin x="106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18324-7ECB-4457-859C-345DC4DA6EA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1C0B-1610-4EC4-894A-CF42F567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8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1C0B-1610-4EC4-894A-CF42F56761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A778F-F479-40ED-ACA9-D311D9A86A77}" type="datetimeFigureOut">
              <a:rPr lang="en-CA" smtClean="0"/>
              <a:pPr/>
              <a:t>2024-01-31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08BD-D107-455E-BA7D-AABC4169326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s/concentratio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Solutions, concentrations dilutions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04C0-9582-408C-8380-D0A356B56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67" y="4815"/>
            <a:ext cx="8229600" cy="1143000"/>
          </a:xfrm>
        </p:spPr>
        <p:txBody>
          <a:bodyPr/>
          <a:lstStyle/>
          <a:p>
            <a:r>
              <a:rPr lang="en-CA" dirty="0"/>
              <a:t>Example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D3929-F934-45DF-9196-B8D9D9B4A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37" y="954106"/>
            <a:ext cx="8229600" cy="561662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dirty="0"/>
              <a:t>8g of solute were dissolved in water to make __?__liters of solution(</a:t>
            </a:r>
            <a:r>
              <a:rPr lang="en-CA" dirty="0" err="1"/>
              <a:t>Koolaid</a:t>
            </a:r>
            <a:r>
              <a:rPr lang="en-CA" dirty="0"/>
              <a:t>) with a concentration of 20g/L. How much </a:t>
            </a:r>
            <a:r>
              <a:rPr lang="en-CA" dirty="0" err="1"/>
              <a:t>Koolaid</a:t>
            </a:r>
            <a:r>
              <a:rPr lang="en-CA" dirty="0"/>
              <a:t> did they make?</a:t>
            </a:r>
          </a:p>
          <a:p>
            <a:r>
              <a:rPr lang="en-CA" dirty="0"/>
              <a:t>Given:</a:t>
            </a:r>
          </a:p>
          <a:p>
            <a:endParaRPr lang="en-CA" dirty="0"/>
          </a:p>
          <a:p>
            <a:r>
              <a:rPr lang="en-CA" dirty="0"/>
              <a:t>Find:</a:t>
            </a:r>
          </a:p>
          <a:p>
            <a:r>
              <a:rPr lang="en-CA" dirty="0"/>
              <a:t>Calculations: </a:t>
            </a:r>
          </a:p>
          <a:p>
            <a:r>
              <a:rPr lang="en-CA" dirty="0"/>
              <a:t>Answer: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48D8C7-E828-4FBB-B83D-1F9E17352BF5}"/>
              </a:ext>
            </a:extLst>
          </p:cNvPr>
          <p:cNvSpPr txBox="1"/>
          <p:nvPr/>
        </p:nvSpPr>
        <p:spPr>
          <a:xfrm>
            <a:off x="6130263" y="5641900"/>
            <a:ext cx="1465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_0.4___ 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039718-6DB0-1C92-9442-2E24D3B23CC4}"/>
              </a:ext>
            </a:extLst>
          </p:cNvPr>
          <p:cNvSpPr txBox="1"/>
          <p:nvPr/>
        </p:nvSpPr>
        <p:spPr>
          <a:xfrm>
            <a:off x="2320724" y="304809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Mass= 8g</a:t>
            </a:r>
          </a:p>
          <a:p>
            <a:r>
              <a:rPr lang="en-CA" sz="2800" dirty="0"/>
              <a:t>Concentration = 20g/L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8A9F67-37D4-36C2-289F-591397FB9D18}"/>
              </a:ext>
            </a:extLst>
          </p:cNvPr>
          <p:cNvSpPr txBox="1"/>
          <p:nvPr/>
        </p:nvSpPr>
        <p:spPr>
          <a:xfrm>
            <a:off x="2320724" y="4259319"/>
            <a:ext cx="3060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Volume = M/C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E48EF-5B90-E059-259A-DB1162647D0D}"/>
              </a:ext>
            </a:extLst>
          </p:cNvPr>
          <p:cNvSpPr txBox="1"/>
          <p:nvPr/>
        </p:nvSpPr>
        <p:spPr>
          <a:xfrm>
            <a:off x="3235952" y="479731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 V = 8g/ 20g/L =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B2459-1B39-7A2A-5050-6D68E2E9570E}"/>
              </a:ext>
            </a:extLst>
          </p:cNvPr>
          <p:cNvSpPr txBox="1"/>
          <p:nvPr/>
        </p:nvSpPr>
        <p:spPr>
          <a:xfrm>
            <a:off x="2724565" y="5379264"/>
            <a:ext cx="3060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V = 0.4 L or  400mL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341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Now it’s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work sheet  solutions . Show all your Givens and Finds. </a:t>
            </a:r>
          </a:p>
          <a:p>
            <a:r>
              <a:rPr lang="en-CA" dirty="0"/>
              <a:t>Write the formula for each question</a:t>
            </a:r>
          </a:p>
          <a:p>
            <a:r>
              <a:rPr lang="en-CA" dirty="0"/>
              <a:t>Include all the units and show all your work</a:t>
            </a:r>
          </a:p>
          <a:p>
            <a:r>
              <a:rPr lang="en-CA" dirty="0"/>
              <a:t>Put your final answer with the units in a box.</a:t>
            </a:r>
          </a:p>
        </p:txBody>
      </p:sp>
    </p:spTree>
    <p:extLst>
      <p:ext uri="{BB962C8B-B14F-4D97-AF65-F5344CB8AC3E}">
        <p14:creationId xmlns:p14="http://schemas.microsoft.com/office/powerpoint/2010/main" val="231820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18CCE-49CB-AFB3-2A48-9A854B67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Solutions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18833-BFB0-3358-41AA-AC6264006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88248"/>
          </a:xfrm>
        </p:spPr>
        <p:txBody>
          <a:bodyPr/>
          <a:lstStyle/>
          <a:p>
            <a:r>
              <a:rPr lang="en-CA" sz="2800" dirty="0"/>
              <a:t>Often solutions are a solid dissolved in a liquid.                          E.g. sugar in water.</a:t>
            </a:r>
          </a:p>
          <a:p>
            <a:endParaRPr lang="en-CA" dirty="0"/>
          </a:p>
          <a:p>
            <a:r>
              <a:rPr lang="en-CA" sz="2800" dirty="0"/>
              <a:t>But there are other kinds:</a:t>
            </a:r>
          </a:p>
          <a:p>
            <a:endParaRPr lang="en-CA" sz="2800" dirty="0"/>
          </a:p>
          <a:p>
            <a:endParaRPr lang="en-CA" sz="2800" dirty="0"/>
          </a:p>
          <a:p>
            <a:endParaRPr lang="en-CA" sz="2800" dirty="0"/>
          </a:p>
          <a:p>
            <a:endParaRPr lang="en-CA" sz="2800" dirty="0"/>
          </a:p>
          <a:p>
            <a:r>
              <a:rPr lang="en-CA" sz="1800" dirty="0"/>
              <a:t>Brass	                carbonated water	           air		       wine		steel</a:t>
            </a:r>
          </a:p>
          <a:p>
            <a:r>
              <a:rPr lang="en-CA" sz="1800" dirty="0" err="1"/>
              <a:t>Copper+zinc</a:t>
            </a:r>
            <a:r>
              <a:rPr lang="en-CA" sz="1800" dirty="0"/>
              <a:t>	H</a:t>
            </a:r>
            <a:r>
              <a:rPr lang="en-CA" sz="1800" baseline="-25000" dirty="0"/>
              <a:t>2</a:t>
            </a:r>
            <a:r>
              <a:rPr lang="en-CA" sz="1800" dirty="0"/>
              <a:t>O  + CO	</a:t>
            </a:r>
            <a:r>
              <a:rPr lang="en-CA" sz="1800" baseline="-25000" dirty="0"/>
              <a:t>2	</a:t>
            </a:r>
            <a:r>
              <a:rPr lang="en-CA" sz="1800" dirty="0"/>
              <a:t>N</a:t>
            </a:r>
            <a:r>
              <a:rPr lang="en-CA" sz="1800" baseline="-25000" dirty="0"/>
              <a:t>2 </a:t>
            </a:r>
            <a:r>
              <a:rPr lang="en-CA" sz="1800" dirty="0"/>
              <a:t>+O</a:t>
            </a:r>
            <a:r>
              <a:rPr lang="en-CA" sz="1800" baseline="-25000" dirty="0"/>
              <a:t>2 </a:t>
            </a:r>
            <a:r>
              <a:rPr lang="en-CA" sz="1800" dirty="0"/>
              <a:t>+</a:t>
            </a:r>
            <a:r>
              <a:rPr lang="en-CA" sz="1800" baseline="-25000" dirty="0"/>
              <a:t> </a:t>
            </a:r>
            <a:r>
              <a:rPr lang="en-CA" sz="1800" dirty="0"/>
              <a:t>H</a:t>
            </a:r>
            <a:r>
              <a:rPr lang="en-CA" sz="1800" baseline="-25000" dirty="0"/>
              <a:t>2</a:t>
            </a:r>
            <a:r>
              <a:rPr lang="en-CA" sz="1800" dirty="0"/>
              <a:t>O </a:t>
            </a:r>
            <a:r>
              <a:rPr lang="en-CA" sz="1800" baseline="-25000" dirty="0"/>
              <a:t>	</a:t>
            </a:r>
            <a:r>
              <a:rPr lang="en-CA" sz="1800" dirty="0"/>
              <a:t>water + alcohol     iron +carbon</a:t>
            </a:r>
          </a:p>
          <a:p>
            <a:r>
              <a:rPr lang="en-CA" sz="1800" dirty="0"/>
              <a:t>Solid +solid	liquid + gas	gas + gas		Liquid +liquid	solid +solid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brass">
            <a:extLst>
              <a:ext uri="{FF2B5EF4-FFF2-40B4-BE49-F238E27FC236}">
                <a16:creationId xmlns:a16="http://schemas.microsoft.com/office/drawing/2014/main" id="{88E11492-8A6B-6DB4-90EA-3B5A8028C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10" y="3212976"/>
            <a:ext cx="1388429" cy="208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059564-84E8-0AE2-7439-AEC11C5B0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9790" y="3212976"/>
            <a:ext cx="1313894" cy="20865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00371E-F6C3-2D56-FC62-C45C0134E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8301" y="3212975"/>
            <a:ext cx="1656184" cy="20865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00E861-EE90-0383-C400-CB3432F22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2123" y="3140968"/>
            <a:ext cx="1368152" cy="2054829"/>
          </a:xfrm>
          <a:prstGeom prst="rect">
            <a:avLst/>
          </a:prstGeom>
        </p:spPr>
      </p:pic>
      <p:pic>
        <p:nvPicPr>
          <p:cNvPr id="1028" name="Picture 4" descr="Image result for sugar in water">
            <a:extLst>
              <a:ext uri="{FF2B5EF4-FFF2-40B4-BE49-F238E27FC236}">
                <a16:creationId xmlns:a16="http://schemas.microsoft.com/office/drawing/2014/main" id="{3D631DDC-B09C-8185-0E9C-1F3613701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05" y="1628800"/>
            <a:ext cx="1280692" cy="108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88345D-D5F1-A485-5039-ECAE1C5A17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2769" y="3209600"/>
            <a:ext cx="1445237" cy="205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8947-A7D1-31AF-3153-5DB7B5B2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% V/V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804B-278C-3E58-F630-1815439DB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these types of solutions we use a different unit called Percent%</a:t>
            </a:r>
          </a:p>
          <a:p>
            <a:r>
              <a:rPr lang="en-CA" dirty="0"/>
              <a:t>How many parts of solute are there in 100 parts of solution.</a:t>
            </a:r>
          </a:p>
          <a:p>
            <a:r>
              <a:rPr lang="en-CA" dirty="0"/>
              <a:t>We use these everyday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5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% v/v     =     </a:t>
            </a:r>
            <a:r>
              <a:rPr lang="en-CA" u="sng" dirty="0"/>
              <a:t>ml of solute</a:t>
            </a:r>
            <a:br>
              <a:rPr lang="en-CA" dirty="0"/>
            </a:br>
            <a:r>
              <a:rPr lang="en-CA" dirty="0"/>
              <a:t>		         </a:t>
            </a:r>
            <a:r>
              <a:rPr lang="en-CA" b="1" dirty="0"/>
              <a:t>100ml of solution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They have to list the concentration of the active ingredient.</a:t>
            </a:r>
          </a:p>
          <a:p>
            <a:r>
              <a:rPr lang="en-CA" dirty="0"/>
              <a:t>Milk			2% butterfat v/v</a:t>
            </a:r>
          </a:p>
          <a:p>
            <a:r>
              <a:rPr lang="en-CA" dirty="0"/>
              <a:t>Vinegar			5% acetic acid v/v</a:t>
            </a:r>
          </a:p>
          <a:p>
            <a:r>
              <a:rPr lang="en-CA" dirty="0"/>
              <a:t>Toothpaste		.454%  fluorine w/w</a:t>
            </a:r>
          </a:p>
          <a:p>
            <a:r>
              <a:rPr lang="en-CA" dirty="0"/>
              <a:t>Wine			12 % alcohol v/v</a:t>
            </a:r>
          </a:p>
          <a:p>
            <a:r>
              <a:rPr lang="en-CA" dirty="0"/>
              <a:t>Beer			   5% alcohol v/v</a:t>
            </a:r>
          </a:p>
          <a:p>
            <a:r>
              <a:rPr lang="en-CA" dirty="0" err="1"/>
              <a:t>Bugspray</a:t>
            </a:r>
            <a:r>
              <a:rPr lang="en-CA" dirty="0"/>
              <a:t>		98.11% DEET v/v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dirty="0"/>
              <a:t>% w/w       and        % </a:t>
            </a:r>
            <a:r>
              <a:rPr lang="en-CA" dirty="0" err="1"/>
              <a:t>vol</a:t>
            </a:r>
            <a:r>
              <a:rPr lang="en-CA" dirty="0"/>
              <a:t> /</a:t>
            </a:r>
            <a:r>
              <a:rPr lang="en-CA" dirty="0" err="1"/>
              <a:t>vol</a:t>
            </a:r>
            <a:br>
              <a:rPr lang="en-CA" dirty="0"/>
            </a:br>
            <a:r>
              <a:rPr lang="en-CA" sz="1600" dirty="0"/>
              <a:t>Use this with a solid in a solid                                                    use this when a liquid is dissolved in a liquid</a:t>
            </a:r>
            <a:br>
              <a:rPr lang="en-CA" sz="1600" dirty="0"/>
            </a:br>
            <a:r>
              <a:rPr lang="en-CA" sz="3600" dirty="0"/>
              <a:t>toothpaste </a:t>
            </a:r>
            <a:r>
              <a:rPr lang="en-CA" sz="1600" dirty="0"/>
              <a:t>                        or                                 </a:t>
            </a:r>
            <a:r>
              <a:rPr lang="en-CA" sz="3600" dirty="0"/>
              <a:t>Windex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Every day we buy things that are in solution</a:t>
            </a:r>
          </a:p>
          <a:p>
            <a:r>
              <a:rPr lang="en-CA" dirty="0"/>
              <a:t>Milk 2% V/V</a:t>
            </a:r>
          </a:p>
          <a:p>
            <a:r>
              <a:rPr lang="en-CA" dirty="0"/>
              <a:t>Vinegar 5% V/V    </a:t>
            </a:r>
          </a:p>
          <a:p>
            <a:r>
              <a:rPr lang="en-CA" dirty="0"/>
              <a:t>Toothpaste .454% W/W</a:t>
            </a:r>
          </a:p>
          <a:p>
            <a:r>
              <a:rPr lang="en-CA" dirty="0"/>
              <a:t>Wine 12%V/V</a:t>
            </a:r>
          </a:p>
          <a:p>
            <a:r>
              <a:rPr lang="en-CA" dirty="0"/>
              <a:t>Beer  5% V/V</a:t>
            </a:r>
          </a:p>
          <a:p>
            <a:r>
              <a:rPr lang="en-CA" dirty="0" err="1"/>
              <a:t>Bugspray</a:t>
            </a:r>
            <a:r>
              <a:rPr lang="en-CA" dirty="0"/>
              <a:t> 98.11% W/W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3C097-285A-528B-B8B0-74B6F0CBEC0B}"/>
              </a:ext>
            </a:extLst>
          </p:cNvPr>
          <p:cNvSpPr txBox="1"/>
          <p:nvPr/>
        </p:nvSpPr>
        <p:spPr>
          <a:xfrm>
            <a:off x="4858863" y="242275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2ml </a:t>
            </a:r>
            <a:r>
              <a:rPr lang="en-CA" dirty="0"/>
              <a:t>of butter fat /100ml of milk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68FDF-6DEE-E462-43AE-FD2BD3EC08F1}"/>
              </a:ext>
            </a:extLst>
          </p:cNvPr>
          <p:cNvSpPr txBox="1"/>
          <p:nvPr/>
        </p:nvSpPr>
        <p:spPr>
          <a:xfrm>
            <a:off x="4864968" y="2983843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5ml of acetic acid/100ml of vinegar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85E3F-A916-54CC-CCC4-0A44571FBF36}"/>
              </a:ext>
            </a:extLst>
          </p:cNvPr>
          <p:cNvSpPr txBox="1"/>
          <p:nvPr/>
        </p:nvSpPr>
        <p:spPr>
          <a:xfrm>
            <a:off x="4794800" y="3525091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.454g </a:t>
            </a:r>
            <a:r>
              <a:rPr lang="en-CA"/>
              <a:t>of fluoride</a:t>
            </a:r>
            <a:r>
              <a:rPr lang="en-CA" dirty="0"/>
              <a:t>/100g of toothpaste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3407F-51A9-8D5E-2664-9B6AFFEB2220}"/>
              </a:ext>
            </a:extLst>
          </p:cNvPr>
          <p:cNvSpPr txBox="1"/>
          <p:nvPr/>
        </p:nvSpPr>
        <p:spPr>
          <a:xfrm>
            <a:off x="4788024" y="410068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12ml of alcohol/100ml of wine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6D22A-B0B5-8355-12E7-7AFCE93D870B}"/>
              </a:ext>
            </a:extLst>
          </p:cNvPr>
          <p:cNvSpPr txBox="1"/>
          <p:nvPr/>
        </p:nvSpPr>
        <p:spPr>
          <a:xfrm>
            <a:off x="4788024" y="465449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5ml of alcohol/100ml of beer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84757-22F6-B229-FB3D-D84672A43870}"/>
              </a:ext>
            </a:extLst>
          </p:cNvPr>
          <p:cNvSpPr txBox="1"/>
          <p:nvPr/>
        </p:nvSpPr>
        <p:spPr>
          <a:xfrm>
            <a:off x="4860032" y="524877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98.11mL of </a:t>
            </a:r>
            <a:r>
              <a:rPr lang="en-CA" dirty="0" err="1"/>
              <a:t>deet</a:t>
            </a:r>
            <a:r>
              <a:rPr lang="en-CA" dirty="0"/>
              <a:t>/100ml of </a:t>
            </a:r>
            <a:r>
              <a:rPr lang="en-CA" dirty="0" err="1"/>
              <a:t>bugspray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These calculations you do in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How much </a:t>
            </a:r>
            <a:r>
              <a:rPr lang="en-CA" b="1" dirty="0"/>
              <a:t>alcohol</a:t>
            </a:r>
            <a:r>
              <a:rPr lang="en-CA" dirty="0"/>
              <a:t> is there in a serving of wine that has a concentration of 12%. A wine glass holds 250 mL</a:t>
            </a:r>
          </a:p>
          <a:p>
            <a:r>
              <a:rPr lang="en-US" dirty="0"/>
              <a:t>Given: 	C =12%   V = 250mL</a:t>
            </a:r>
          </a:p>
          <a:p>
            <a:pPr>
              <a:buNone/>
            </a:pPr>
            <a:r>
              <a:rPr lang="en-US" dirty="0"/>
              <a:t>	Find: </a:t>
            </a:r>
            <a:r>
              <a:rPr lang="en-US" dirty="0" err="1"/>
              <a:t>Vol</a:t>
            </a:r>
            <a:r>
              <a:rPr lang="en-US" dirty="0"/>
              <a:t> of alcohol (solute)	</a:t>
            </a:r>
          </a:p>
          <a:p>
            <a:pPr>
              <a:buNone/>
            </a:pPr>
            <a:r>
              <a:rPr lang="en-US" dirty="0"/>
              <a:t>	Formula: V solute = C x V solution</a:t>
            </a:r>
            <a:endParaRPr lang="en-CA" dirty="0"/>
          </a:p>
          <a:p>
            <a:pPr>
              <a:buNone/>
            </a:pPr>
            <a:endParaRPr lang="en-CA" dirty="0"/>
          </a:p>
          <a:p>
            <a:r>
              <a:rPr lang="en-US" dirty="0"/>
              <a:t>Calculations:	                250mL x 12% =  30mL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You can also do it this way   0.12 x 250 mL = 30 mL			</a:t>
            </a:r>
          </a:p>
          <a:p>
            <a:endParaRPr lang="en-US" dirty="0"/>
          </a:p>
          <a:p>
            <a:r>
              <a:rPr lang="en-US" dirty="0"/>
              <a:t>Answer with units  </a:t>
            </a:r>
            <a:r>
              <a:rPr lang="en-US" u="sng" dirty="0"/>
              <a:t>30 mL of Alcohol</a:t>
            </a:r>
            <a:endParaRPr lang="en-CA" u="sng" dirty="0"/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en-CA" dirty="0"/>
              <a:t>Compare the amount of alcohol in a shot of vodka, a bottle of beer and a glass of wine</a:t>
            </a:r>
          </a:p>
        </p:txBody>
      </p:sp>
      <p:pic>
        <p:nvPicPr>
          <p:cNvPr id="4" name="Content Placeholder 3" descr="beer bott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924944"/>
            <a:ext cx="1543050" cy="1476375"/>
          </a:xfrm>
        </p:spPr>
      </p:pic>
      <p:pic>
        <p:nvPicPr>
          <p:cNvPr id="5" name="Picture 4" descr="wine gl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2996952"/>
            <a:ext cx="1247775" cy="1323975"/>
          </a:xfrm>
          <a:prstGeom prst="rect">
            <a:avLst/>
          </a:prstGeom>
        </p:spPr>
      </p:pic>
      <p:pic>
        <p:nvPicPr>
          <p:cNvPr id="6" name="Picture 5" descr="shot glas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2780928"/>
            <a:ext cx="1924050" cy="1419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486916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V= 600 mL</a:t>
            </a:r>
          </a:p>
          <a:p>
            <a:r>
              <a:rPr lang="en-CA" dirty="0"/>
              <a:t>C = 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1920" y="479715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 = 250 mL</a:t>
            </a:r>
          </a:p>
          <a:p>
            <a:r>
              <a:rPr lang="en-CA" dirty="0"/>
              <a:t>C= 12%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0584" y="48691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 = 75 mL</a:t>
            </a:r>
          </a:p>
          <a:p>
            <a:r>
              <a:rPr lang="en-CA" dirty="0"/>
              <a:t>C =  40%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Volume of Alcohol = C x V</a:t>
            </a:r>
          </a:p>
        </p:txBody>
      </p:sp>
      <p:pic>
        <p:nvPicPr>
          <p:cNvPr id="4" name="Content Placeholder 3" descr="beer bott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64000"/>
            <a:ext cx="1543050" cy="1476375"/>
          </a:xfrm>
        </p:spPr>
      </p:pic>
      <p:pic>
        <p:nvPicPr>
          <p:cNvPr id="5" name="Picture 4" descr="wine gla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01008"/>
            <a:ext cx="1247775" cy="1323975"/>
          </a:xfrm>
          <a:prstGeom prst="rect">
            <a:avLst/>
          </a:prstGeom>
        </p:spPr>
      </p:pic>
      <p:pic>
        <p:nvPicPr>
          <p:cNvPr id="6" name="Picture 5" descr="shot gl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013176"/>
            <a:ext cx="1924050" cy="1419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2132856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600 mL x 5% =  30mL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378904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250 mL  x 12 % = 30 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784" y="53732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75 mL x 40% = 30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Now it’s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work sheet  solutions . Show all your Givens and Finds. </a:t>
            </a:r>
          </a:p>
          <a:p>
            <a:r>
              <a:rPr lang="en-CA" dirty="0"/>
              <a:t>Write the formula for each question</a:t>
            </a:r>
          </a:p>
          <a:p>
            <a:r>
              <a:rPr lang="en-CA" dirty="0"/>
              <a:t>Include all the units and show all your work</a:t>
            </a:r>
          </a:p>
          <a:p>
            <a:r>
              <a:rPr lang="en-CA" dirty="0"/>
              <a:t>Put your final answer with the units in a box.</a:t>
            </a:r>
          </a:p>
        </p:txBody>
      </p:sp>
    </p:spTree>
    <p:extLst>
      <p:ext uri="{BB962C8B-B14F-4D97-AF65-F5344CB8AC3E}">
        <p14:creationId xmlns:p14="http://schemas.microsoft.com/office/powerpoint/2010/main" val="61482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Solutions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Homogeneous mixture</a:t>
            </a:r>
          </a:p>
          <a:p>
            <a:r>
              <a:rPr lang="en-CA" dirty="0"/>
              <a:t>Two parts but you can only see one</a:t>
            </a:r>
          </a:p>
          <a:p>
            <a:r>
              <a:rPr lang="en-CA" dirty="0"/>
              <a:t>The </a:t>
            </a:r>
            <a:r>
              <a:rPr lang="en-CA" b="1" dirty="0"/>
              <a:t>solvent</a:t>
            </a:r>
            <a:r>
              <a:rPr lang="en-CA" dirty="0"/>
              <a:t> does the dissolving</a:t>
            </a:r>
          </a:p>
          <a:p>
            <a:pPr lvl="1"/>
            <a:r>
              <a:rPr lang="en-CA" b="1" dirty="0"/>
              <a:t>Water</a:t>
            </a:r>
            <a:r>
              <a:rPr lang="en-CA" dirty="0"/>
              <a:t> is often used. </a:t>
            </a:r>
          </a:p>
          <a:p>
            <a:pPr lvl="1"/>
            <a:r>
              <a:rPr lang="en-CA" dirty="0"/>
              <a:t>It is so good it’s called the </a:t>
            </a:r>
            <a:r>
              <a:rPr lang="en-CA" b="1" dirty="0"/>
              <a:t>universal</a:t>
            </a:r>
            <a:r>
              <a:rPr lang="en-CA" dirty="0"/>
              <a:t> solvent</a:t>
            </a:r>
          </a:p>
          <a:p>
            <a:r>
              <a:rPr lang="en-CA" dirty="0"/>
              <a:t>The </a:t>
            </a:r>
            <a:r>
              <a:rPr lang="en-CA" b="1" dirty="0"/>
              <a:t>solute</a:t>
            </a:r>
            <a:r>
              <a:rPr lang="en-CA" dirty="0"/>
              <a:t> gets dissolved</a:t>
            </a:r>
          </a:p>
          <a:p>
            <a:pPr lvl="1"/>
            <a:r>
              <a:rPr lang="en-CA" dirty="0"/>
              <a:t>Salts or sugars are often used.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Dilutions</a:t>
            </a:r>
            <a:br>
              <a:rPr lang="en-CA" dirty="0"/>
            </a:br>
            <a:r>
              <a:rPr lang="en-CA" sz="1300" dirty="0"/>
              <a:t>(making it weaker by adding water)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When MS Melanie stores acid and calcium hydroxide she gets a really concentrated form so that it won’t take up much space.</a:t>
            </a:r>
          </a:p>
          <a:p>
            <a:r>
              <a:rPr lang="en-CA" dirty="0"/>
              <a:t> </a:t>
            </a:r>
            <a:r>
              <a:rPr lang="en-CA" b="1" dirty="0"/>
              <a:t>This is C</a:t>
            </a:r>
            <a:r>
              <a:rPr lang="en-CA" b="1" baseline="-25000" dirty="0"/>
              <a:t>1 </a:t>
            </a:r>
            <a:r>
              <a:rPr lang="en-CA" b="1" dirty="0"/>
              <a:t> or the initial concentration (</a:t>
            </a:r>
            <a:r>
              <a:rPr lang="en-CA" sz="2200" b="1" dirty="0"/>
              <a:t>highest</a:t>
            </a:r>
            <a:r>
              <a:rPr lang="en-CA" b="1" dirty="0"/>
              <a:t>)</a:t>
            </a:r>
            <a:endParaRPr lang="en-CA" dirty="0"/>
          </a:p>
          <a:p>
            <a:r>
              <a:rPr lang="en-CA" dirty="0"/>
              <a:t>When she prepares it for your labs she doesn’t want you to get hurt so she takes just a little bit and dilutes it so it is safe for you to use carefully.</a:t>
            </a:r>
          </a:p>
          <a:p>
            <a:r>
              <a:rPr lang="en-CA" b="1" dirty="0"/>
              <a:t>This is C</a:t>
            </a:r>
            <a:r>
              <a:rPr lang="en-CA" b="1" baseline="-25000" dirty="0"/>
              <a:t>2</a:t>
            </a:r>
            <a:r>
              <a:rPr lang="en-CA" b="1" dirty="0"/>
              <a:t>  or the final concentration. </a:t>
            </a:r>
            <a:r>
              <a:rPr lang="en-CA" sz="2000" b="1" dirty="0"/>
              <a:t>(Lowest)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When Ms. Melanie takes just a little bit of the strong concentration. This little bit is </a:t>
            </a:r>
          </a:p>
          <a:p>
            <a:r>
              <a:rPr lang="en-CA" b="1" dirty="0"/>
              <a:t>V</a:t>
            </a:r>
            <a:r>
              <a:rPr lang="en-CA" b="1" baseline="-25000" dirty="0"/>
              <a:t>1</a:t>
            </a:r>
            <a:r>
              <a:rPr lang="en-CA" b="1" dirty="0"/>
              <a:t>  or your initial volume</a:t>
            </a:r>
            <a:r>
              <a:rPr lang="en-CA" dirty="0"/>
              <a:t>. (This is how much you start with it’s usually the smaller number.)</a:t>
            </a:r>
          </a:p>
          <a:p>
            <a:r>
              <a:rPr lang="en-CA" dirty="0"/>
              <a:t>Then Ms. Melanie adds extra water (Solvent) to the first little bit. </a:t>
            </a:r>
          </a:p>
          <a:p>
            <a:r>
              <a:rPr lang="en-CA" b="1" dirty="0"/>
              <a:t>V</a:t>
            </a:r>
            <a:r>
              <a:rPr lang="en-CA" b="1" baseline="-25000" dirty="0"/>
              <a:t>1</a:t>
            </a:r>
            <a:r>
              <a:rPr lang="en-CA" b="1" dirty="0"/>
              <a:t> + water added= V</a:t>
            </a:r>
            <a:r>
              <a:rPr lang="en-CA" b="1" baseline="-25000" dirty="0"/>
              <a:t>2</a:t>
            </a:r>
          </a:p>
          <a:p>
            <a:r>
              <a:rPr lang="en-CA" b="1" dirty="0"/>
              <a:t>V</a:t>
            </a:r>
            <a:r>
              <a:rPr lang="en-CA" b="1" baseline="-25000" dirty="0"/>
              <a:t>2</a:t>
            </a:r>
            <a:r>
              <a:rPr lang="en-CA" b="1" dirty="0"/>
              <a:t> or the final volume. </a:t>
            </a:r>
            <a:r>
              <a:rPr lang="en-CA" dirty="0"/>
              <a:t>( this is the total amount of solution you end up </a:t>
            </a:r>
            <a:r>
              <a:rPr lang="en-CA" dirty="0" err="1"/>
              <a:t>with,it’s</a:t>
            </a:r>
            <a:r>
              <a:rPr lang="en-CA" dirty="0"/>
              <a:t> usually the bigger number.)</a:t>
            </a:r>
            <a:endParaRPr lang="en-CA" b="1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200" dirty="0"/>
              <a:t>How to do the math</a:t>
            </a:r>
            <a:br>
              <a:rPr lang="en-CA" dirty="0"/>
            </a:br>
            <a:r>
              <a:rPr lang="en-CA" dirty="0"/>
              <a:t>C</a:t>
            </a:r>
            <a:r>
              <a:rPr lang="en-CA" baseline="-25000" dirty="0"/>
              <a:t>1</a:t>
            </a:r>
            <a:r>
              <a:rPr lang="en-CA" dirty="0"/>
              <a:t> x V</a:t>
            </a:r>
            <a:r>
              <a:rPr lang="en-CA" baseline="-25000" dirty="0"/>
              <a:t>1</a:t>
            </a:r>
            <a:r>
              <a:rPr lang="en-CA" dirty="0"/>
              <a:t> = C</a:t>
            </a:r>
            <a:r>
              <a:rPr lang="en-CA" baseline="-25000" dirty="0"/>
              <a:t>2</a:t>
            </a:r>
            <a:r>
              <a:rPr lang="en-CA" dirty="0"/>
              <a:t> x V</a:t>
            </a:r>
            <a:r>
              <a:rPr lang="en-CA" baseline="-25000" dirty="0"/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6588224" y="551723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000" dirty="0"/>
              <a:t>There is a can of frozen pink lemonade in the freezer. It has a concentration of </a:t>
            </a:r>
            <a:r>
              <a:rPr lang="en-CA" sz="2000" b="1" dirty="0"/>
              <a:t>35g/L</a:t>
            </a:r>
            <a:r>
              <a:rPr lang="en-CA" sz="2000" dirty="0"/>
              <a:t>. Nikita really wants some but she knows her mother is saving it for a party. She figures it would be ok if she just made 1 glass (</a:t>
            </a:r>
            <a:r>
              <a:rPr lang="en-CA" sz="2000" b="1" dirty="0"/>
              <a:t>175mL</a:t>
            </a:r>
            <a:r>
              <a:rPr lang="en-CA" sz="2000" dirty="0"/>
              <a:t>). To be sweet enough it would have to be </a:t>
            </a:r>
            <a:r>
              <a:rPr lang="en-CA" sz="2000" b="1" dirty="0"/>
              <a:t>10g/L</a:t>
            </a:r>
            <a:r>
              <a:rPr lang="en-CA" sz="2000" dirty="0"/>
              <a:t>. Her mother would never know it’s missing. How much of the concentrate should she use?</a:t>
            </a:r>
          </a:p>
          <a:p>
            <a:r>
              <a:rPr lang="en-CA" sz="2800" b="1" dirty="0"/>
              <a:t>Given:</a:t>
            </a:r>
          </a:p>
          <a:p>
            <a:pPr>
              <a:buNone/>
            </a:pPr>
            <a:r>
              <a:rPr lang="en-CA" sz="2400" b="1" dirty="0"/>
              <a:t>			</a:t>
            </a:r>
            <a:r>
              <a:rPr lang="en-CA" sz="3000" b="1" dirty="0"/>
              <a:t>C</a:t>
            </a:r>
            <a:r>
              <a:rPr lang="en-CA" sz="3000" b="1" baseline="-25000" dirty="0"/>
              <a:t>1</a:t>
            </a:r>
            <a:r>
              <a:rPr lang="en-CA" sz="3000" b="1" dirty="0"/>
              <a:t>= 35g/L</a:t>
            </a:r>
          </a:p>
          <a:p>
            <a:pPr lvl="2"/>
            <a:r>
              <a:rPr lang="en-CA" sz="400" b="1" dirty="0"/>
              <a:t>                                                      </a:t>
            </a:r>
            <a:r>
              <a:rPr lang="en-CA" sz="2800" b="1" dirty="0"/>
              <a:t> C</a:t>
            </a:r>
            <a:r>
              <a:rPr lang="en-CA" sz="2800" b="1" baseline="-25000" dirty="0"/>
              <a:t>2</a:t>
            </a:r>
            <a:r>
              <a:rPr lang="en-CA" sz="2800" b="1" dirty="0"/>
              <a:t>= 10g/L</a:t>
            </a:r>
          </a:p>
          <a:p>
            <a:pPr>
              <a:buNone/>
            </a:pPr>
            <a:r>
              <a:rPr lang="en-CA" sz="1200" b="1" dirty="0"/>
              <a:t>			</a:t>
            </a:r>
            <a:r>
              <a:rPr lang="en-CA" sz="2800" b="1" dirty="0"/>
              <a:t>V</a:t>
            </a:r>
            <a:r>
              <a:rPr lang="en-CA" sz="2800" b="1" baseline="-25000" dirty="0"/>
              <a:t>2</a:t>
            </a:r>
            <a:r>
              <a:rPr lang="en-CA" sz="2800" b="1" dirty="0"/>
              <a:t>= 175mL  or  0.175 L</a:t>
            </a:r>
          </a:p>
          <a:p>
            <a:r>
              <a:rPr lang="en-CA" sz="2800" b="1" dirty="0"/>
              <a:t>Find:	</a:t>
            </a:r>
          </a:p>
          <a:p>
            <a:pPr>
              <a:buNone/>
            </a:pPr>
            <a:r>
              <a:rPr lang="en-CA" sz="2800" b="1" dirty="0"/>
              <a:t>		 V1  =         </a:t>
            </a:r>
            <a:r>
              <a:rPr lang="en-CA" sz="2800" b="1" u="sng" dirty="0"/>
              <a:t>C</a:t>
            </a:r>
            <a:r>
              <a:rPr lang="en-CA" sz="2800" b="1" u="sng" baseline="-25000" dirty="0"/>
              <a:t>2</a:t>
            </a:r>
            <a:r>
              <a:rPr lang="en-CA" sz="2800" b="1" u="sng" dirty="0"/>
              <a:t> x V</a:t>
            </a:r>
            <a:r>
              <a:rPr lang="en-CA" sz="2800" b="1" baseline="-25000" dirty="0"/>
              <a:t>2	 </a:t>
            </a:r>
            <a:r>
              <a:rPr lang="en-CA" sz="2800" b="1" dirty="0"/>
              <a:t>  =   </a:t>
            </a:r>
            <a:r>
              <a:rPr lang="en-CA" sz="2800" b="1" u="sng" dirty="0"/>
              <a:t>10g/L x 0.175 L  </a:t>
            </a:r>
            <a:r>
              <a:rPr lang="en-CA" sz="2800" b="1" dirty="0"/>
              <a:t>=  0.05 L</a:t>
            </a:r>
            <a:endParaRPr lang="en-CA" sz="2800" b="1" u="sng" baseline="-25000" dirty="0"/>
          </a:p>
          <a:p>
            <a:pPr>
              <a:buNone/>
            </a:pPr>
            <a:r>
              <a:rPr lang="en-CA" sz="2800" b="1" dirty="0"/>
              <a:t>				C1		35g/L</a:t>
            </a:r>
          </a:p>
          <a:p>
            <a:pPr>
              <a:buNone/>
            </a:pPr>
            <a:r>
              <a:rPr lang="en-CA" sz="2800" b="1" dirty="0"/>
              <a:t>								or 50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Here’s how you change your formulae</a:t>
            </a:r>
            <a:br>
              <a:rPr lang="en-CA" sz="3600" dirty="0"/>
            </a:br>
            <a:r>
              <a:rPr lang="en-CA" sz="3200" dirty="0"/>
              <a:t> </a:t>
            </a:r>
            <a:r>
              <a:rPr lang="en-CA" sz="3200" b="1" dirty="0"/>
              <a:t>C</a:t>
            </a:r>
            <a:r>
              <a:rPr lang="en-CA" sz="3200" b="1" baseline="-25000" dirty="0"/>
              <a:t>1</a:t>
            </a:r>
            <a:r>
              <a:rPr lang="en-CA" sz="3200" b="1" dirty="0"/>
              <a:t> x V</a:t>
            </a:r>
            <a:r>
              <a:rPr lang="en-CA" sz="3200" b="1" baseline="-25000" dirty="0"/>
              <a:t>1</a:t>
            </a:r>
            <a:r>
              <a:rPr lang="en-CA" sz="3200" b="1" dirty="0"/>
              <a:t> = C</a:t>
            </a:r>
            <a:r>
              <a:rPr lang="en-CA" sz="3200" b="1" baseline="-25000" dirty="0"/>
              <a:t>2</a:t>
            </a:r>
            <a:r>
              <a:rPr lang="en-CA" sz="3200" b="1" dirty="0"/>
              <a:t> x V</a:t>
            </a:r>
            <a:r>
              <a:rPr lang="en-CA" sz="3200" b="1" baseline="-25000" dirty="0"/>
              <a:t>2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/>
              <a:t>C</a:t>
            </a:r>
            <a:r>
              <a:rPr lang="en-CA" b="1" baseline="-25000" dirty="0"/>
              <a:t>1</a:t>
            </a:r>
            <a:r>
              <a:rPr lang="en-CA" b="1" dirty="0"/>
              <a:t> = </a:t>
            </a:r>
            <a:r>
              <a:rPr lang="en-CA" b="1" u="sng" dirty="0"/>
              <a:t>C</a:t>
            </a:r>
            <a:r>
              <a:rPr lang="en-CA" b="1" baseline="-25000" dirty="0"/>
              <a:t>2</a:t>
            </a:r>
            <a:r>
              <a:rPr lang="en-CA" b="1" u="sng" dirty="0"/>
              <a:t> x V</a:t>
            </a:r>
            <a:r>
              <a:rPr lang="en-CA" b="1" baseline="-25000" dirty="0"/>
              <a:t>2</a:t>
            </a:r>
            <a:r>
              <a:rPr lang="en-CA" b="1" dirty="0"/>
              <a:t>			V</a:t>
            </a:r>
            <a:r>
              <a:rPr lang="en-CA" b="1" baseline="-25000" dirty="0"/>
              <a:t>1</a:t>
            </a:r>
            <a:r>
              <a:rPr lang="en-CA" b="1" dirty="0"/>
              <a:t> = </a:t>
            </a:r>
            <a:r>
              <a:rPr lang="en-CA" b="1" u="sng" dirty="0"/>
              <a:t>C</a:t>
            </a:r>
            <a:r>
              <a:rPr lang="en-CA" b="1" baseline="-25000" dirty="0"/>
              <a:t>2</a:t>
            </a:r>
            <a:r>
              <a:rPr lang="en-CA" b="1" u="sng" dirty="0"/>
              <a:t> x V</a:t>
            </a:r>
            <a:r>
              <a:rPr lang="en-CA" b="1" baseline="-25000" dirty="0"/>
              <a:t>2</a:t>
            </a:r>
          </a:p>
          <a:p>
            <a:pPr>
              <a:buNone/>
            </a:pPr>
            <a:r>
              <a:rPr lang="en-CA" b="1" dirty="0"/>
              <a:t>		    V</a:t>
            </a:r>
            <a:r>
              <a:rPr lang="en-CA" b="1" baseline="-25000" dirty="0"/>
              <a:t>1</a:t>
            </a:r>
            <a:r>
              <a:rPr lang="en-CA" b="1" dirty="0"/>
              <a:t>					   C</a:t>
            </a:r>
            <a:r>
              <a:rPr lang="en-CA" b="1" baseline="-25000" dirty="0"/>
              <a:t>1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b="1" dirty="0"/>
              <a:t>C</a:t>
            </a:r>
            <a:r>
              <a:rPr lang="en-CA" b="1" baseline="-25000" dirty="0"/>
              <a:t>2</a:t>
            </a:r>
            <a:r>
              <a:rPr lang="en-CA" b="1" dirty="0"/>
              <a:t> = </a:t>
            </a:r>
            <a:r>
              <a:rPr lang="en-CA" b="1" u="sng" dirty="0"/>
              <a:t>C</a:t>
            </a:r>
            <a:r>
              <a:rPr lang="en-CA" b="1" baseline="-25000" dirty="0"/>
              <a:t>1</a:t>
            </a:r>
            <a:r>
              <a:rPr lang="en-CA" b="1" u="sng" dirty="0"/>
              <a:t> x V</a:t>
            </a:r>
            <a:r>
              <a:rPr lang="en-CA" b="1" baseline="-25000" dirty="0"/>
              <a:t>1</a:t>
            </a:r>
            <a:r>
              <a:rPr lang="en-CA" b="1" dirty="0"/>
              <a:t>			V</a:t>
            </a:r>
            <a:r>
              <a:rPr lang="en-CA" b="1" baseline="-25000" dirty="0"/>
              <a:t>2</a:t>
            </a:r>
            <a:r>
              <a:rPr lang="en-CA" b="1" dirty="0"/>
              <a:t> = </a:t>
            </a:r>
            <a:r>
              <a:rPr lang="en-CA" b="1" u="sng" dirty="0"/>
              <a:t>C</a:t>
            </a:r>
            <a:r>
              <a:rPr lang="en-CA" b="1" baseline="-25000" dirty="0"/>
              <a:t>1</a:t>
            </a:r>
            <a:r>
              <a:rPr lang="en-CA" b="1" u="sng" dirty="0"/>
              <a:t> x V</a:t>
            </a:r>
            <a:r>
              <a:rPr lang="en-CA" b="1" baseline="-25000" dirty="0"/>
              <a:t>1</a:t>
            </a:r>
          </a:p>
          <a:p>
            <a:pPr>
              <a:buNone/>
            </a:pPr>
            <a:r>
              <a:rPr lang="en-CA" b="1" dirty="0"/>
              <a:t>		     V</a:t>
            </a:r>
            <a:r>
              <a:rPr lang="en-CA" b="1" baseline="-25000" dirty="0"/>
              <a:t>2</a:t>
            </a:r>
            <a:r>
              <a:rPr lang="en-CA" b="1" dirty="0"/>
              <a:t>					    C</a:t>
            </a:r>
            <a:r>
              <a:rPr lang="en-CA" b="1" baseline="-25000" dirty="0"/>
              <a:t>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Now it’s your 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 work sheet  solutions . Show all your Givens and Finds. </a:t>
            </a:r>
          </a:p>
          <a:p>
            <a:r>
              <a:rPr lang="en-CA" dirty="0"/>
              <a:t>Write the formula for each question</a:t>
            </a:r>
          </a:p>
          <a:p>
            <a:r>
              <a:rPr lang="en-CA" dirty="0"/>
              <a:t>Include all the units and show all your work</a:t>
            </a:r>
          </a:p>
          <a:p>
            <a:r>
              <a:rPr lang="en-CA" dirty="0"/>
              <a:t>Put your final answer with the units in a box.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Concentrations</a:t>
            </a:r>
            <a:br>
              <a:rPr lang="en-CA" dirty="0"/>
            </a:br>
            <a:r>
              <a:rPr lang="en-CA" sz="1300" dirty="0"/>
              <a:t>(Think hard now)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my glass of lemonade is </a:t>
            </a:r>
            <a:r>
              <a:rPr lang="en-CA" b="1" dirty="0"/>
              <a:t>sweeter</a:t>
            </a:r>
            <a:r>
              <a:rPr lang="en-CA" dirty="0"/>
              <a:t> than your glass of lemonade, then my lemonade is </a:t>
            </a:r>
            <a:r>
              <a:rPr lang="en-CA" b="1" dirty="0"/>
              <a:t>more concentrated.</a:t>
            </a:r>
            <a:endParaRPr lang="en-CA" dirty="0"/>
          </a:p>
          <a:p>
            <a:r>
              <a:rPr lang="en-CA" dirty="0"/>
              <a:t>Formula for concentration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Concentration =</a:t>
            </a:r>
            <a:r>
              <a:rPr lang="en-CA" u="sng" dirty="0"/>
              <a:t> Mass of </a:t>
            </a:r>
            <a:r>
              <a:rPr lang="en-CA" b="1" u="sng" dirty="0"/>
              <a:t>solute</a:t>
            </a:r>
            <a:r>
              <a:rPr lang="en-CA" u="sng" dirty="0"/>
              <a:t>     </a:t>
            </a:r>
            <a:r>
              <a:rPr lang="en-CA" dirty="0"/>
              <a:t>or   C= </a:t>
            </a:r>
            <a:r>
              <a:rPr lang="en-CA" u="sng" dirty="0"/>
              <a:t>M</a:t>
            </a:r>
            <a:endParaRPr lang="en-CA" dirty="0"/>
          </a:p>
          <a:p>
            <a:pPr lvl="1">
              <a:buNone/>
            </a:pPr>
            <a:r>
              <a:rPr lang="en-CA" dirty="0"/>
              <a:t>				Volume of </a:t>
            </a:r>
            <a:r>
              <a:rPr lang="en-CA" b="1" dirty="0"/>
              <a:t>solution</a:t>
            </a:r>
            <a:r>
              <a:rPr lang="en-CA" dirty="0"/>
              <a:t>	    V</a:t>
            </a:r>
          </a:p>
          <a:p>
            <a:pPr lvl="1">
              <a:buNone/>
            </a:pPr>
            <a:r>
              <a:rPr lang="en-CA" dirty="0"/>
              <a:t>Units  </a:t>
            </a:r>
            <a:r>
              <a:rPr lang="en-CA" b="1" dirty="0"/>
              <a:t>g/L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 Volume  Conversions</a:t>
            </a:r>
            <a:br>
              <a:rPr lang="en-CA" dirty="0"/>
            </a:br>
            <a:r>
              <a:rPr lang="en-CA" sz="2200" dirty="0"/>
              <a:t>often in the lab we </a:t>
            </a:r>
            <a:r>
              <a:rPr lang="en-CA" sz="2200" b="1" dirty="0"/>
              <a:t>measure</a:t>
            </a:r>
            <a:r>
              <a:rPr lang="en-CA" sz="2200" dirty="0"/>
              <a:t> in </a:t>
            </a:r>
            <a:r>
              <a:rPr lang="en-CA" sz="2200" b="1" dirty="0"/>
              <a:t>mL</a:t>
            </a:r>
            <a:r>
              <a:rPr lang="en-CA" sz="2200" dirty="0"/>
              <a:t> but to do the </a:t>
            </a:r>
            <a:r>
              <a:rPr lang="en-CA" sz="2200" b="1" dirty="0"/>
              <a:t>math</a:t>
            </a:r>
            <a:r>
              <a:rPr lang="en-CA" sz="2200" dirty="0"/>
              <a:t> we use </a:t>
            </a:r>
            <a:r>
              <a:rPr lang="en-CA" sz="2200" b="1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		Going from Litre to millilitres</a:t>
            </a:r>
          </a:p>
          <a:p>
            <a:pPr>
              <a:buNone/>
            </a:pPr>
            <a:r>
              <a:rPr lang="en-CA" dirty="0"/>
              <a:t>	1 L                                 =                  1000 mL</a:t>
            </a:r>
          </a:p>
          <a:p>
            <a:pPr>
              <a:buNone/>
            </a:pPr>
            <a:r>
              <a:rPr lang="en-CA" dirty="0"/>
              <a:t>	2.5L			  =		 2500mL</a:t>
            </a:r>
          </a:p>
          <a:p>
            <a:pPr>
              <a:buNone/>
            </a:pPr>
            <a:r>
              <a:rPr lang="en-CA" dirty="0"/>
              <a:t>    0.5 L			  =		     500 mL</a:t>
            </a:r>
          </a:p>
          <a:p>
            <a:pPr>
              <a:buNone/>
            </a:pPr>
            <a:r>
              <a:rPr lang="en-CA" dirty="0"/>
              <a:t>    Move the decimal  3 places to the right     </a:t>
            </a:r>
            <a:r>
              <a:rPr lang="en-CA" dirty="0">
                <a:sym typeface="Wingdings" pitchFamily="2" charset="2"/>
              </a:rPr>
              <a:t></a:t>
            </a:r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Volume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Going from millilitres to Litres</a:t>
            </a:r>
          </a:p>
          <a:p>
            <a:endParaRPr lang="en-CA" dirty="0"/>
          </a:p>
          <a:p>
            <a:r>
              <a:rPr lang="en-CA" dirty="0"/>
              <a:t>250 mL			= 			0.25 L</a:t>
            </a:r>
          </a:p>
          <a:p>
            <a:r>
              <a:rPr lang="en-CA" dirty="0"/>
              <a:t>2000 mL			=			2 L</a:t>
            </a:r>
          </a:p>
          <a:p>
            <a:r>
              <a:rPr lang="en-CA" dirty="0"/>
              <a:t>50 mL			=			0.05 L</a:t>
            </a:r>
          </a:p>
          <a:p>
            <a:endParaRPr lang="en-CA" dirty="0"/>
          </a:p>
          <a:p>
            <a:r>
              <a:rPr lang="en-CA" dirty="0"/>
              <a:t>Move the decimal three places to the left </a:t>
            </a:r>
            <a:r>
              <a:rPr lang="en-CA" dirty="0">
                <a:sym typeface="Wingdings" pitchFamily="2" charset="2"/>
              </a:rPr>
              <a:t>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If you know 2, then you can find the third </a:t>
            </a:r>
            <a:br>
              <a:rPr lang="en-CA" sz="3600" dirty="0"/>
            </a:br>
            <a:r>
              <a:rPr lang="en-CA" sz="2000" dirty="0"/>
              <a:t>remember the triangle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Find Mass	= C x V</a:t>
            </a:r>
          </a:p>
          <a:p>
            <a:endParaRPr lang="en-CA" dirty="0"/>
          </a:p>
          <a:p>
            <a:r>
              <a:rPr lang="en-CA" dirty="0"/>
              <a:t>Concentration = </a:t>
            </a:r>
            <a:r>
              <a:rPr lang="en-CA" u="sng" dirty="0"/>
              <a:t>M</a:t>
            </a:r>
            <a:endParaRPr lang="en-CA" dirty="0"/>
          </a:p>
          <a:p>
            <a:pPr>
              <a:buNone/>
            </a:pPr>
            <a:r>
              <a:rPr lang="en-CA" dirty="0"/>
              <a:t>				     V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Volume		=  </a:t>
            </a:r>
            <a:r>
              <a:rPr lang="en-CA" u="sng" dirty="0"/>
              <a:t>M</a:t>
            </a:r>
          </a:p>
          <a:p>
            <a:pPr lvl="7">
              <a:buNone/>
            </a:pPr>
            <a:r>
              <a:rPr lang="en-CA" sz="3200" dirty="0"/>
              <a:t>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do you do word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Given:   M</a:t>
            </a:r>
            <a:r>
              <a:rPr lang="en-CA" dirty="0"/>
              <a:t>ass</a:t>
            </a:r>
            <a:r>
              <a:rPr lang="en-CA" b="1" dirty="0"/>
              <a:t> = ______g</a:t>
            </a:r>
          </a:p>
          <a:p>
            <a:pPr lvl="3">
              <a:buNone/>
            </a:pPr>
            <a:r>
              <a:rPr lang="en-CA" sz="3200" b="1" dirty="0"/>
              <a:t>	V</a:t>
            </a:r>
            <a:r>
              <a:rPr lang="en-CA" sz="3200" dirty="0"/>
              <a:t>ol</a:t>
            </a:r>
            <a:r>
              <a:rPr lang="en-CA" sz="3200" b="1" dirty="0"/>
              <a:t>	= ______mL  or ________ L</a:t>
            </a:r>
          </a:p>
          <a:p>
            <a:r>
              <a:rPr lang="en-CA" b="1" dirty="0"/>
              <a:t>Find:     C</a:t>
            </a:r>
            <a:r>
              <a:rPr lang="en-CA" dirty="0"/>
              <a:t>oncentration</a:t>
            </a:r>
            <a:r>
              <a:rPr lang="en-CA" b="1" dirty="0"/>
              <a:t> = </a:t>
            </a:r>
            <a:r>
              <a:rPr lang="en-CA" b="1" u="sng" dirty="0"/>
              <a:t>M</a:t>
            </a:r>
          </a:p>
          <a:p>
            <a:pPr lvl="3">
              <a:buNone/>
            </a:pPr>
            <a:r>
              <a:rPr lang="en-CA" sz="3200" b="1" dirty="0"/>
              <a:t>				         V  </a:t>
            </a:r>
          </a:p>
          <a:p>
            <a:pPr>
              <a:buNone/>
            </a:pPr>
            <a:r>
              <a:rPr lang="en-CA" sz="3500" dirty="0"/>
              <a:t>Show all your </a:t>
            </a:r>
            <a:r>
              <a:rPr lang="en-CA" sz="3500" b="1" dirty="0"/>
              <a:t>calculations </a:t>
            </a:r>
            <a:r>
              <a:rPr lang="en-CA" sz="3500" dirty="0"/>
              <a:t>with</a:t>
            </a:r>
            <a:r>
              <a:rPr lang="en-CA" sz="3500" b="1" dirty="0"/>
              <a:t> units</a:t>
            </a:r>
          </a:p>
          <a:p>
            <a:pPr lvl="3">
              <a:buNone/>
            </a:pPr>
            <a:endParaRPr lang="en-CA" sz="3500" b="1" dirty="0"/>
          </a:p>
          <a:p>
            <a:pPr>
              <a:buNone/>
            </a:pPr>
            <a:r>
              <a:rPr lang="en-CA" sz="3500" b="1" dirty="0"/>
              <a:t>Answer C= ______g/L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is 50ml  of a 50g/l solution prepared?</a:t>
            </a:r>
          </a:p>
          <a:p>
            <a:endParaRPr lang="en-CA" dirty="0"/>
          </a:p>
          <a:p>
            <a:pPr>
              <a:buNone/>
            </a:pPr>
            <a:r>
              <a:rPr lang="en-CA" dirty="0"/>
              <a:t>Given: 	 V= 50 mL or 0.05 L</a:t>
            </a:r>
          </a:p>
          <a:p>
            <a:pPr>
              <a:buNone/>
            </a:pPr>
            <a:r>
              <a:rPr lang="en-CA" dirty="0"/>
              <a:t>			C = 50g/L</a:t>
            </a:r>
          </a:p>
          <a:p>
            <a:pPr>
              <a:buNone/>
            </a:pPr>
            <a:r>
              <a:rPr lang="en-CA" dirty="0"/>
              <a:t>Find:		Mass= C x V</a:t>
            </a:r>
          </a:p>
          <a:p>
            <a:pPr>
              <a:buNone/>
            </a:pPr>
            <a:r>
              <a:rPr lang="en-CA" dirty="0"/>
              <a:t>				= 50g/l x 0.05L</a:t>
            </a:r>
          </a:p>
          <a:p>
            <a:pPr>
              <a:buNone/>
            </a:pPr>
            <a:r>
              <a:rPr lang="en-CA" dirty="0"/>
              <a:t>				= 2.5g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00DC35-7D68-402B-B556-B94F79DC603E}"/>
              </a:ext>
            </a:extLst>
          </p:cNvPr>
          <p:cNvSpPr/>
          <p:nvPr/>
        </p:nvSpPr>
        <p:spPr>
          <a:xfrm>
            <a:off x="3491880" y="5157192"/>
            <a:ext cx="936104" cy="576064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9797-B53B-45B2-BCBA-6B466BFD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F3C90-7D80-4201-BED4-317C07AB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20g of solute are dissolved in water to make 0.5L of solution. What will the concentration be in g/L</a:t>
            </a:r>
          </a:p>
          <a:p>
            <a:r>
              <a:rPr lang="en-CA" dirty="0"/>
              <a:t>Given: </a:t>
            </a:r>
          </a:p>
          <a:p>
            <a:r>
              <a:rPr lang="en-CA" dirty="0"/>
              <a:t>M = 20g   </a:t>
            </a:r>
          </a:p>
          <a:p>
            <a:r>
              <a:rPr lang="en-CA" dirty="0"/>
              <a:t> V =  0.5L</a:t>
            </a:r>
          </a:p>
          <a:p>
            <a:r>
              <a:rPr lang="en-CA" dirty="0"/>
              <a:t>Find: </a:t>
            </a:r>
          </a:p>
          <a:p>
            <a:r>
              <a:rPr lang="en-CA" dirty="0"/>
              <a:t>C = M/V</a:t>
            </a:r>
          </a:p>
          <a:p>
            <a:r>
              <a:rPr lang="en-CA" dirty="0"/>
              <a:t>Calculations: 20g / 0.5L</a:t>
            </a:r>
          </a:p>
          <a:p>
            <a:r>
              <a:rPr lang="en-CA" dirty="0"/>
              <a:t>Answer:   40g/L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3E3D0-1736-46BD-8C78-5AF1C73F5CFC}"/>
              </a:ext>
            </a:extLst>
          </p:cNvPr>
          <p:cNvSpPr txBox="1"/>
          <p:nvPr/>
        </p:nvSpPr>
        <p:spPr>
          <a:xfrm>
            <a:off x="5868144" y="5445224"/>
            <a:ext cx="2520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  _____40_______ g/L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d83f79-b9d0-4635-bbbe-7a998955e350" xsi:nil="true"/>
    <lcf76f155ced4ddcb4097134ff3c332f xmlns="f6e6e387-664e-4aef-a085-90e8e1ed183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4501ED9CBE3840B7C1A7715069BFC7" ma:contentTypeVersion="9" ma:contentTypeDescription="Create a new document." ma:contentTypeScope="" ma:versionID="9784d921856e7eefce46dc06c5cc7608">
  <xsd:schema xmlns:xsd="http://www.w3.org/2001/XMLSchema" xmlns:xs="http://www.w3.org/2001/XMLSchema" xmlns:p="http://schemas.microsoft.com/office/2006/metadata/properties" xmlns:ns2="f6e6e387-664e-4aef-a085-90e8e1ed183b" xmlns:ns3="2bd83f79-b9d0-4635-bbbe-7a998955e350" targetNamespace="http://schemas.microsoft.com/office/2006/metadata/properties" ma:root="true" ma:fieldsID="3d3c7d4a1901faad216a794a5eed1cb8" ns2:_="" ns3:_="">
    <xsd:import namespace="f6e6e387-664e-4aef-a085-90e8e1ed183b"/>
    <xsd:import namespace="2bd83f79-b9d0-4635-bbbe-7a998955e3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6e387-664e-4aef-a085-90e8e1ed1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dad2243-851c-43fc-83cf-6ceaf0bf01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83f79-b9d0-4635-bbbe-7a998955e35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04aedaa-d5e1-40b6-8d5a-364abc171c0a}" ma:internalName="TaxCatchAll" ma:showField="CatchAllData" ma:web="2bd83f79-b9d0-4635-bbbe-7a998955e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7FB4C2-5FEF-423C-BB16-7477C96B78F8}">
  <ds:schemaRefs>
    <ds:schemaRef ds:uri="http://schemas.microsoft.com/office/2006/metadata/properties"/>
    <ds:schemaRef ds:uri="http://schemas.microsoft.com/office/infopath/2007/PartnerControls"/>
    <ds:schemaRef ds:uri="2bd83f79-b9d0-4635-bbbe-7a998955e350"/>
    <ds:schemaRef ds:uri="f6e6e387-664e-4aef-a085-90e8e1ed183b"/>
  </ds:schemaRefs>
</ds:datastoreItem>
</file>

<file path=customXml/itemProps2.xml><?xml version="1.0" encoding="utf-8"?>
<ds:datastoreItem xmlns:ds="http://schemas.openxmlformats.org/officeDocument/2006/customXml" ds:itemID="{7CC97941-F25E-49AE-8532-D51093470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e6e387-664e-4aef-a085-90e8e1ed183b"/>
    <ds:schemaRef ds:uri="2bd83f79-b9d0-4635-bbbe-7a998955e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0C64B-CD93-4DEC-932A-145C78A8B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1511</Words>
  <Application>Microsoft Office PowerPoint</Application>
  <PresentationFormat>On-screen Show (4:3)</PresentationFormat>
  <Paragraphs>179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Solutions, concentrations dilutions</vt:lpstr>
      <vt:lpstr>Solutions</vt:lpstr>
      <vt:lpstr>Concentrations (Think hard now)</vt:lpstr>
      <vt:lpstr> Volume  Conversions often in the lab we measure in mL but to do the math we use L</vt:lpstr>
      <vt:lpstr>Volume conversions</vt:lpstr>
      <vt:lpstr>If you know 2, then you can find the third  remember the triangle trick</vt:lpstr>
      <vt:lpstr>How do you do word problems?</vt:lpstr>
      <vt:lpstr>Example 1</vt:lpstr>
      <vt:lpstr>Example 2</vt:lpstr>
      <vt:lpstr>Example 3</vt:lpstr>
      <vt:lpstr>Now it’s your turn</vt:lpstr>
      <vt:lpstr>Solutions</vt:lpstr>
      <vt:lpstr>% V/V</vt:lpstr>
      <vt:lpstr>% v/v     =     ml of solute            100ml of solution</vt:lpstr>
      <vt:lpstr>% w/w       and        % vol /vol Use this with a solid in a solid                                                    use this when a liquid is dissolved in a liquid toothpaste                         or                                 Windex </vt:lpstr>
      <vt:lpstr>These calculations you do in mL</vt:lpstr>
      <vt:lpstr>Compare the amount of alcohol in a shot of vodka, a bottle of beer and a glass of wine</vt:lpstr>
      <vt:lpstr>Volume of Alcohol = C x V</vt:lpstr>
      <vt:lpstr>Now it’s your turn</vt:lpstr>
      <vt:lpstr>Dilutions (making it weaker by adding water)</vt:lpstr>
      <vt:lpstr>Dilutions</vt:lpstr>
      <vt:lpstr>How to do the math C1 x V1 = C2 x V2</vt:lpstr>
      <vt:lpstr>Here’s how you change your formulae  C1 x V1 = C2 x V2</vt:lpstr>
      <vt:lpstr>Now it’s your turn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Solutions, concentrations dilutions</dc:title>
  <dc:creator>AnnaKay</dc:creator>
  <cp:lastModifiedBy>Anna Katherine Walsh</cp:lastModifiedBy>
  <cp:revision>37</cp:revision>
  <dcterms:created xsi:type="dcterms:W3CDTF">2014-01-24T18:33:32Z</dcterms:created>
  <dcterms:modified xsi:type="dcterms:W3CDTF">2024-01-31T16:48:01Z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0x010100F94501ED9CBE3840B7C1A7715069BFC7</vt:lpwstr>
  </property>
</Properties>
</file>