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7" r:id="rId2"/>
    <p:sldId id="258" r:id="rId3"/>
    <p:sldId id="280" r:id="rId4"/>
    <p:sldId id="259" r:id="rId5"/>
    <p:sldId id="260" r:id="rId6"/>
    <p:sldId id="261" r:id="rId7"/>
    <p:sldId id="262" r:id="rId8"/>
    <p:sldId id="268" r:id="rId9"/>
    <p:sldId id="281" r:id="rId10"/>
    <p:sldId id="282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053263" cy="93567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 smtClean="0"/>
            </a:lvl1pPr>
          </a:lstStyle>
          <a:p>
            <a:pPr>
              <a:defRPr/>
            </a:pPr>
            <a:fld id="{B8DFBBE7-BBD0-4311-A49E-A27375FD0BA8}" type="datetimeFigureOut">
              <a:rPr lang="en-CA"/>
              <a:pPr>
                <a:defRPr/>
              </a:pPr>
              <a:t>03-Feb-2016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7CF36E6-1DC0-4FA6-9424-C2C8834D52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93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1-19T14:48:58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8136 9798,'24'-50,"1"-24,-25 74,0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7A0D-DC55-4A10-B92B-8945580D95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29ED-B353-4D8E-B34B-DF16AFC61D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6844-EFCC-4D48-9CA7-15D02E6FC6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DDF3-00DD-4F01-A8AA-EE4B9D0372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4454-3D43-441D-B29E-ADCB4AAA87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AEFD-21F4-4E88-AD68-0B1E868FB3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38DE-E4BD-4CE2-949F-A66D21E001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828C-F169-426E-AB91-B7A9FDB828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5869-BC36-4974-B964-B2E65130FB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C856-08F9-4923-8C1A-B9677318A2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2211-42A5-45B4-BA4E-89F2768F3C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0CC424-3CC9-434C-846A-3101C5874E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7704" y="1484784"/>
            <a:ext cx="5545286" cy="1470025"/>
          </a:xfrm>
        </p:spPr>
        <p:txBody>
          <a:bodyPr/>
          <a:lstStyle/>
          <a:p>
            <a:pPr eaLnBrk="1" hangingPunct="1"/>
            <a:r>
              <a:rPr lang="en-CA" sz="6500" dirty="0" smtClean="0"/>
              <a:t>Solutions and Concentration</a:t>
            </a:r>
            <a:endParaRPr lang="es-ES" sz="6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8642350" cy="4997450"/>
          </a:xfrm>
        </p:spPr>
        <p:txBody>
          <a:bodyPr/>
          <a:lstStyle/>
          <a:p>
            <a:pPr eaLnBrk="1" hangingPunct="1"/>
            <a:r>
              <a:rPr lang="en-CA" dirty="0" smtClean="0"/>
              <a:t>You are looking at the effect of mass of solute on the concentration of a solution. 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Identify the independent and dependent variables.</a:t>
            </a:r>
          </a:p>
          <a:p>
            <a:pPr lvl="3" eaLnBrk="1" hangingPunct="1"/>
            <a:r>
              <a:rPr lang="en-CA" sz="2800" dirty="0" smtClean="0"/>
              <a:t>Independent variable:</a:t>
            </a:r>
          </a:p>
          <a:p>
            <a:pPr lvl="3" eaLnBrk="1" hangingPunct="1"/>
            <a:r>
              <a:rPr lang="en-CA" sz="2800" dirty="0" smtClean="0"/>
              <a:t>Dependent variable: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000" dirty="0" smtClean="0"/>
              <a:t>Examples of Variables</a:t>
            </a:r>
            <a:endParaRPr lang="es-ES" sz="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436096" y="371703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u="sng" dirty="0">
                <a:solidFill>
                  <a:srgbClr val="C00000"/>
                </a:solidFill>
              </a:rPr>
              <a:t>M</a:t>
            </a:r>
            <a:r>
              <a:rPr lang="en-CA" sz="2800" b="1" u="sng" dirty="0" smtClean="0">
                <a:solidFill>
                  <a:srgbClr val="C00000"/>
                </a:solidFill>
              </a:rPr>
              <a:t>ass</a:t>
            </a:r>
            <a:endParaRPr lang="en-CA" sz="28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240252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u="sng" dirty="0" smtClean="0">
                <a:solidFill>
                  <a:srgbClr val="C00000"/>
                </a:solidFill>
              </a:rPr>
              <a:t>Concentration</a:t>
            </a:r>
            <a:endParaRPr lang="en-CA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CA" sz="4500" dirty="0" smtClean="0"/>
              <a:t>Practice Problem – Calculating Concentration</a:t>
            </a:r>
            <a:endParaRPr lang="es-ES" sz="4500" dirty="0" smtClean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744663"/>
            <a:ext cx="864235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z="2800" dirty="0" smtClean="0"/>
              <a:t>	1. Hailey made herself 50ml of Kool-Aid by dissolving 2.5g of the powder into water. What is the concentration of the Kool-Aid in g/L?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		</a:t>
            </a:r>
          </a:p>
          <a:p>
            <a:pPr eaLnBrk="1" hangingPunct="1">
              <a:buFontTx/>
              <a:buNone/>
            </a:pPr>
            <a:endParaRPr lang="en-CA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			</a:t>
            </a:r>
            <a:endParaRPr lang="es-E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2. </a:t>
            </a:r>
            <a:r>
              <a:rPr lang="en-CA" sz="2800" dirty="0" smtClean="0"/>
              <a:t>Jordan is having a party and is making Minute Made juice. He mixes in 100g of the concentrate with some water to produce 2000mL of juice. What is the final concentration (g/L) of the juice?</a:t>
            </a:r>
          </a:p>
          <a:p>
            <a:pPr eaLnBrk="1" hangingPunct="1">
              <a:buFontTx/>
              <a:buNone/>
            </a:pPr>
            <a:r>
              <a:rPr lang="en-CA" dirty="0" smtClean="0"/>
              <a:t>			</a:t>
            </a:r>
            <a:endParaRPr lang="es-E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CA" sz="4500" dirty="0" smtClean="0"/>
              <a:t>Practice Problem – Calculating Concentration</a:t>
            </a:r>
            <a:endParaRPr lang="es-ES" sz="4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Percentage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7784" y="1844824"/>
          <a:ext cx="4957430" cy="4064002"/>
        </p:xfrm>
        <a:graphic>
          <a:graphicData uri="http://schemas.openxmlformats.org/drawingml/2006/table">
            <a:tbl>
              <a:tblPr/>
              <a:tblGrid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</a:tblGrid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2" y="1268760"/>
            <a:ext cx="5405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/>
              <a:t>10</a:t>
            </a:r>
            <a:endParaRPr lang="en-CA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3501008"/>
            <a:ext cx="5405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/>
              <a:t>10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7489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r>
              <a:rPr lang="es-UY" dirty="0" err="1" smtClean="0"/>
              <a:t>We</a:t>
            </a:r>
            <a:r>
              <a:rPr lang="es-UY" dirty="0" smtClean="0"/>
              <a:t> can </a:t>
            </a:r>
            <a:r>
              <a:rPr lang="es-UY" dirty="0" err="1" smtClean="0"/>
              <a:t>also</a:t>
            </a:r>
            <a:r>
              <a:rPr lang="es-UY" dirty="0" smtClean="0"/>
              <a:t> </a:t>
            </a:r>
            <a:r>
              <a:rPr lang="es-UY" dirty="0" err="1" smtClean="0"/>
              <a:t>measure</a:t>
            </a:r>
            <a:r>
              <a:rPr lang="es-UY" dirty="0" smtClean="0"/>
              <a:t> </a:t>
            </a:r>
            <a:r>
              <a:rPr lang="es-UY" dirty="0" err="1" smtClean="0"/>
              <a:t>concentration</a:t>
            </a:r>
            <a:r>
              <a:rPr lang="es-UY" dirty="0" smtClean="0"/>
              <a:t> in % (m/V)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>
                <a:solidFill>
                  <a:schemeClr val="tx1"/>
                </a:solidFill>
              </a:rPr>
              <a:t>Percent</a:t>
            </a:r>
            <a:r>
              <a:rPr lang="es-UY" dirty="0" smtClean="0">
                <a:solidFill>
                  <a:schemeClr val="tx1"/>
                </a:solidFill>
              </a:rPr>
              <a:t> (m/V)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780928"/>
            <a:ext cx="6408712" cy="22383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554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Percent m/V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93285" y="1396999"/>
          <a:ext cx="4957430" cy="4064002"/>
        </p:xfrm>
        <a:graphic>
          <a:graphicData uri="http://schemas.openxmlformats.org/drawingml/2006/table">
            <a:tbl>
              <a:tblPr/>
              <a:tblGrid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  <a:gridCol w="495743"/>
              </a:tblGrid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8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80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0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39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61" marR="5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96493"/>
              </p:ext>
            </p:extLst>
          </p:nvPr>
        </p:nvGraphicFramePr>
        <p:xfrm>
          <a:off x="3491879" y="5733256"/>
          <a:ext cx="3723387" cy="913130"/>
        </p:xfrm>
        <a:graphic>
          <a:graphicData uri="http://schemas.openxmlformats.org/drawingml/2006/table">
            <a:tbl>
              <a:tblPr/>
              <a:tblGrid>
                <a:gridCol w="576065"/>
                <a:gridCol w="3147322"/>
              </a:tblGrid>
              <a:tr h="47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 ml of </a:t>
                      </a: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water (solvent)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 g of solute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5267" y="328498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100ml of solution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40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Situation</a:t>
            </a:r>
            <a:endParaRPr lang="en-CA" dirty="0"/>
          </a:p>
        </p:txBody>
      </p:sp>
      <p:pic>
        <p:nvPicPr>
          <p:cNvPr id="23554" name="Picture 2" descr="http://media.apnarm.net.au/img/media/images/2013/01/18/MDM_18-01-2013_ROP_06_MKY170113softdrinks_t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75385" cy="403244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4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1. What is the % concentration of sugar in a 355ml can of Coca-Cola?</a:t>
            </a:r>
          </a:p>
          <a:p>
            <a:pPr>
              <a:buNone/>
            </a:pPr>
            <a:r>
              <a:rPr lang="en-CA" dirty="0" smtClean="0"/>
              <a:t>		</a:t>
            </a:r>
            <a:endParaRPr lang="en-CA" dirty="0"/>
          </a:p>
        </p:txBody>
      </p:sp>
      <p:pic>
        <p:nvPicPr>
          <p:cNvPr id="4" name="Picture 3" descr="Coke label.JPG"/>
          <p:cNvPicPr>
            <a:picLocks noChangeAspect="1"/>
          </p:cNvPicPr>
          <p:nvPr/>
        </p:nvPicPr>
        <p:blipFill>
          <a:blip r:embed="rId2" cstate="print"/>
          <a:srcRect t="3801" r="12667"/>
          <a:stretch>
            <a:fillRect/>
          </a:stretch>
        </p:blipFill>
        <p:spPr>
          <a:xfrm>
            <a:off x="6012160" y="1196752"/>
            <a:ext cx="289094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760640" cy="452596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	2. What is the % concentration of sugar in a 591ml bottle of Gatorade?</a:t>
            </a:r>
          </a:p>
          <a:p>
            <a:pPr>
              <a:buNone/>
            </a:pPr>
            <a:r>
              <a:rPr lang="en-CA" dirty="0" smtClean="0"/>
              <a:t>		</a:t>
            </a:r>
            <a:endParaRPr lang="en-CA" dirty="0"/>
          </a:p>
        </p:txBody>
      </p:sp>
      <p:pic>
        <p:nvPicPr>
          <p:cNvPr id="4" name="Picture 3" descr="Gatorade blue label.JPG"/>
          <p:cNvPicPr>
            <a:picLocks noChangeAspect="1"/>
          </p:cNvPicPr>
          <p:nvPr/>
        </p:nvPicPr>
        <p:blipFill>
          <a:blip r:embed="rId2" cstate="print"/>
          <a:srcRect l="3334" t="8001" r="5201" b="4851"/>
          <a:stretch>
            <a:fillRect/>
          </a:stretch>
        </p:blipFill>
        <p:spPr>
          <a:xfrm>
            <a:off x="5801816" y="1196752"/>
            <a:ext cx="3342183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Rearranging the Equation to solve for Mass</a:t>
            </a:r>
            <a:endParaRPr lang="en-CA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72816"/>
            <a:ext cx="1704975" cy="1362075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347864" y="3933056"/>
            <a:ext cx="10021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500" dirty="0" smtClean="0"/>
              <a:t>m=</a:t>
            </a:r>
            <a:endParaRPr lang="en-CA" sz="4500" dirty="0"/>
          </a:p>
        </p:txBody>
      </p:sp>
    </p:spTree>
    <p:extLst>
      <p:ext uri="{BB962C8B-B14F-4D97-AF65-F5344CB8AC3E}">
        <p14:creationId xmlns:p14="http://schemas.microsoft.com/office/powerpoint/2010/main" val="11337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000" dirty="0" smtClean="0"/>
              <a:t>Outline</a:t>
            </a:r>
            <a:endParaRPr lang="es-ES" sz="5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47664" y="1484313"/>
            <a:ext cx="4787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CA" sz="3200" b="1" kern="0" dirty="0">
                <a:latin typeface="+mn-lt"/>
              </a:rPr>
              <a:t>Outline</a:t>
            </a:r>
            <a:r>
              <a:rPr lang="en-CA" sz="3200" b="1" kern="0" dirty="0" smtClean="0">
                <a:latin typeface="+mn-lt"/>
              </a:rPr>
              <a:t>:</a:t>
            </a:r>
            <a:endParaRPr lang="en-CA" sz="3200" b="1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sz="2800" b="1" kern="0" dirty="0" smtClean="0">
                <a:solidFill>
                  <a:srgbClr val="FFC000"/>
                </a:solidFill>
                <a:latin typeface="+mn-lt"/>
              </a:rPr>
              <a:t>Quiz!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sz="2800" kern="0" dirty="0" smtClean="0">
                <a:latin typeface="+mn-lt"/>
              </a:rPr>
              <a:t>Review </a:t>
            </a:r>
            <a:r>
              <a:rPr lang="en-CA" sz="2800" kern="0" dirty="0">
                <a:latin typeface="+mn-lt"/>
              </a:rPr>
              <a:t>solutions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sz="2800" kern="0" dirty="0">
                <a:latin typeface="+mn-lt"/>
              </a:rPr>
              <a:t>What is concentration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sz="2800" kern="0" dirty="0">
                <a:latin typeface="+mn-lt"/>
              </a:rPr>
              <a:t>More/less concentration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sz="2800" kern="0" dirty="0">
                <a:latin typeface="+mn-lt"/>
              </a:rPr>
              <a:t>Calculating concentration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CA" sz="2800" kern="0" dirty="0">
                <a:latin typeface="+mn-lt"/>
              </a:rPr>
              <a:t>Independent/dependent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dirty="0" smtClean="0"/>
              <a:t>	Estrella wants to make 125ml of a 8g/L saline solution. How much salt will she need to use?</a:t>
            </a:r>
          </a:p>
          <a:p>
            <a:pPr eaLnBrk="1" hangingPunct="1">
              <a:buFontTx/>
              <a:buNone/>
            </a:pPr>
            <a:r>
              <a:rPr lang="en-CA" dirty="0"/>
              <a:t>	</a:t>
            </a:r>
            <a:r>
              <a:rPr lang="en-CA" dirty="0" smtClean="0"/>
              <a:t>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83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Rearranging the Equation to solve for Volume</a:t>
            </a:r>
            <a:endParaRPr lang="en-CA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72816"/>
            <a:ext cx="1704975" cy="1362075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654374" y="3933056"/>
            <a:ext cx="9060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500" dirty="0" smtClean="0"/>
              <a:t>V=</a:t>
            </a:r>
            <a:endParaRPr lang="en-CA" sz="4500" dirty="0"/>
          </a:p>
        </p:txBody>
      </p:sp>
    </p:spTree>
    <p:extLst>
      <p:ext uri="{BB962C8B-B14F-4D97-AF65-F5344CB8AC3E}">
        <p14:creationId xmlns:p14="http://schemas.microsoft.com/office/powerpoint/2010/main" val="5824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What is the maximum volume that David can make of an 8% solution of chocolate milk if he uses 24g of </a:t>
            </a:r>
            <a:r>
              <a:rPr lang="en-CA" dirty="0" err="1" smtClean="0"/>
              <a:t>Nesquik</a:t>
            </a:r>
            <a:r>
              <a:rPr lang="en-CA" dirty="0" smtClean="0"/>
              <a:t> powder?</a:t>
            </a:r>
            <a:endParaRPr lang="en-CA" dirty="0"/>
          </a:p>
          <a:p>
            <a:pPr eaLnBrk="1" hangingPunct="1">
              <a:buFontTx/>
              <a:buNone/>
            </a:pPr>
            <a:r>
              <a:rPr lang="en-CA" dirty="0" smtClean="0"/>
              <a:t>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2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Work on worksheets:</a:t>
            </a:r>
          </a:p>
          <a:p>
            <a:pPr lvl="1">
              <a:buFontTx/>
              <a:buChar char="-"/>
            </a:pPr>
            <a:r>
              <a:rPr lang="en-CA" dirty="0" smtClean="0"/>
              <a:t>Solutions I</a:t>
            </a:r>
          </a:p>
          <a:p>
            <a:pPr lvl="1">
              <a:buFontTx/>
              <a:buChar char="-"/>
            </a:pPr>
            <a:r>
              <a:rPr lang="en-CA" dirty="0" smtClean="0"/>
              <a:t>Solutions II</a:t>
            </a:r>
          </a:p>
        </p:txBody>
      </p:sp>
    </p:spTree>
    <p:extLst>
      <p:ext uri="{BB962C8B-B14F-4D97-AF65-F5344CB8AC3E}">
        <p14:creationId xmlns:p14="http://schemas.microsoft.com/office/powerpoint/2010/main" val="28910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942184"/>
            <a:ext cx="8229600" cy="1143000"/>
          </a:xfrm>
        </p:spPr>
        <p:txBody>
          <a:bodyPr/>
          <a:lstStyle/>
          <a:p>
            <a:r>
              <a:rPr lang="en-CA" sz="8800" dirty="0" smtClean="0">
                <a:solidFill>
                  <a:srgbClr val="C00000"/>
                </a:solidFill>
              </a:rPr>
              <a:t>Quiz!</a:t>
            </a:r>
            <a:endParaRPr lang="en-CA" sz="8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33.media.tumblr.com/9936a9388281149f9300d8a584206954/tumblr_inline_n94yewDAYt1r8aru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12" y="800961"/>
            <a:ext cx="3984104" cy="2988079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642350" cy="4997450"/>
          </a:xfrm>
        </p:spPr>
        <p:txBody>
          <a:bodyPr/>
          <a:lstStyle/>
          <a:p>
            <a:pPr eaLnBrk="1" hangingPunct="1"/>
            <a:r>
              <a:rPr lang="en-CA" b="1" u="sng" dirty="0" smtClean="0">
                <a:solidFill>
                  <a:srgbClr val="C00000"/>
                </a:solidFill>
              </a:rPr>
              <a:t>Homogeneous</a:t>
            </a:r>
            <a:r>
              <a:rPr lang="en-CA" dirty="0" smtClean="0"/>
              <a:t> mixture of </a:t>
            </a:r>
            <a:r>
              <a:rPr lang="en-CA" b="1" u="sng" dirty="0" smtClean="0">
                <a:solidFill>
                  <a:srgbClr val="C00000"/>
                </a:solidFill>
              </a:rPr>
              <a:t>solute</a:t>
            </a:r>
            <a:r>
              <a:rPr lang="en-CA" dirty="0" smtClean="0"/>
              <a:t> and </a:t>
            </a:r>
            <a:r>
              <a:rPr lang="en-CA" b="1" u="sng" dirty="0" smtClean="0">
                <a:solidFill>
                  <a:srgbClr val="C00000"/>
                </a:solidFill>
              </a:rPr>
              <a:t>solvent</a:t>
            </a:r>
          </a:p>
          <a:p>
            <a:pPr eaLnBrk="1" hangingPunct="1"/>
            <a:r>
              <a:rPr lang="en-CA" b="1" dirty="0" smtClean="0"/>
              <a:t>Solute: </a:t>
            </a:r>
            <a:r>
              <a:rPr lang="en-CA" dirty="0" smtClean="0"/>
              <a:t>substance </a:t>
            </a:r>
            <a:r>
              <a:rPr lang="en-CA" b="1" u="sng" dirty="0" smtClean="0">
                <a:solidFill>
                  <a:srgbClr val="C00000"/>
                </a:solidFill>
              </a:rPr>
              <a:t>dissolved</a:t>
            </a:r>
            <a:r>
              <a:rPr lang="en-CA" dirty="0" smtClean="0"/>
              <a:t> </a:t>
            </a:r>
          </a:p>
          <a:p>
            <a:pPr lvl="1" eaLnBrk="1" hangingPunct="1"/>
            <a:r>
              <a:rPr lang="en-CA" dirty="0" smtClean="0"/>
              <a:t>Often a solid</a:t>
            </a:r>
          </a:p>
          <a:p>
            <a:pPr eaLnBrk="1" hangingPunct="1"/>
            <a:r>
              <a:rPr lang="en-CA" b="1" dirty="0" smtClean="0"/>
              <a:t>Solvent: </a:t>
            </a:r>
            <a:r>
              <a:rPr lang="en-CA" dirty="0" smtClean="0"/>
              <a:t>usually a liquid in which the solute is dissolved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000" dirty="0" smtClean="0"/>
              <a:t>What is a solution?</a:t>
            </a:r>
            <a:endParaRPr lang="es-ES" sz="50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4652963"/>
            <a:ext cx="5878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600" dirty="0"/>
              <a:t>Solution = </a:t>
            </a:r>
            <a:r>
              <a:rPr lang="en-CA" sz="3600" b="1" u="sng" dirty="0">
                <a:solidFill>
                  <a:srgbClr val="C00000"/>
                </a:solidFill>
              </a:rPr>
              <a:t>solute</a:t>
            </a:r>
            <a:r>
              <a:rPr lang="en-CA" sz="3600" dirty="0"/>
              <a:t> + </a:t>
            </a:r>
            <a:r>
              <a:rPr lang="en-CA" sz="3600" b="1" u="sng" dirty="0">
                <a:solidFill>
                  <a:srgbClr val="C00000"/>
                </a:solidFill>
              </a:rPr>
              <a:t>solvent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allAtOnce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eaLnBrk="1" hangingPunct="1"/>
            <a:r>
              <a:rPr lang="en-CA" dirty="0" smtClean="0"/>
              <a:t>I take a spoonful of </a:t>
            </a:r>
            <a:r>
              <a:rPr lang="en-CA" dirty="0" err="1" smtClean="0"/>
              <a:t>Nesquik</a:t>
            </a:r>
            <a:r>
              <a:rPr lang="en-CA" dirty="0" smtClean="0"/>
              <a:t> powder and mix it into my milk to make chocolate milk.</a:t>
            </a:r>
          </a:p>
          <a:p>
            <a:pPr lvl="1" eaLnBrk="1" hangingPunct="1"/>
            <a:r>
              <a:rPr lang="en-CA" dirty="0" smtClean="0"/>
              <a:t>What is the solute?</a:t>
            </a:r>
          </a:p>
          <a:p>
            <a:pPr lvl="1" eaLnBrk="1" hangingPunct="1"/>
            <a:r>
              <a:rPr lang="en-CA" dirty="0" smtClean="0"/>
              <a:t>What is the solvent?</a:t>
            </a:r>
          </a:p>
          <a:p>
            <a:pPr lvl="1" eaLnBrk="1" hangingPunct="1"/>
            <a:r>
              <a:rPr lang="en-CA" dirty="0" smtClean="0"/>
              <a:t>What is the solution?</a:t>
            </a:r>
            <a:endParaRPr 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000" dirty="0" smtClean="0"/>
              <a:t>Example of a solution</a:t>
            </a:r>
            <a:endParaRPr lang="es-ES" sz="5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2679303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err="1" smtClean="0">
                <a:solidFill>
                  <a:srgbClr val="C00000"/>
                </a:solidFill>
              </a:rPr>
              <a:t>Nesquik</a:t>
            </a:r>
            <a:r>
              <a:rPr lang="en-CA" sz="2400" b="1" u="sng" dirty="0" smtClean="0">
                <a:solidFill>
                  <a:srgbClr val="C00000"/>
                </a:solidFill>
              </a:rPr>
              <a:t> powder</a:t>
            </a:r>
            <a:endParaRPr lang="en-CA" sz="2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324" y="317851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>
                <a:solidFill>
                  <a:srgbClr val="C00000"/>
                </a:solidFill>
              </a:rPr>
              <a:t>Milk</a:t>
            </a:r>
            <a:endParaRPr lang="en-CA" sz="2400" b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7374" y="3717032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>
                <a:solidFill>
                  <a:srgbClr val="C00000"/>
                </a:solidFill>
              </a:rPr>
              <a:t>Chocolate Milk</a:t>
            </a:r>
            <a:endParaRPr lang="en-CA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What is concentration?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2060575"/>
            <a:ext cx="7056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/>
              <a:t>The amount of substance within a given volume</a:t>
            </a:r>
          </a:p>
          <a:p>
            <a:endParaRPr lang="en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186629" y="2708920"/>
                <a:ext cx="2654300" cy="1922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5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𝐂</m:t>
                      </m:r>
                      <m:r>
                        <a:rPr lang="en-CA" sz="5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5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5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𝑴</m:t>
                          </m:r>
                        </m:num>
                        <m:den>
                          <m:r>
                            <a:rPr lang="en-CA" sz="5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n-CA" b="1" dirty="0">
                  <a:latin typeface="+mn-lt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629" y="2708920"/>
                <a:ext cx="2654300" cy="1922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1775" y="4581525"/>
            <a:ext cx="4537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dirty="0"/>
              <a:t>C</a:t>
            </a:r>
            <a:r>
              <a:rPr lang="en-CA" sz="2400" dirty="0"/>
              <a:t>:</a:t>
            </a:r>
            <a:r>
              <a:rPr lang="en-CA" sz="2400" b="1" dirty="0"/>
              <a:t> </a:t>
            </a:r>
            <a:r>
              <a:rPr lang="en-CA" sz="2400" b="1" u="sng" dirty="0">
                <a:solidFill>
                  <a:srgbClr val="C00000"/>
                </a:solidFill>
              </a:rPr>
              <a:t>concentration</a:t>
            </a:r>
            <a:r>
              <a:rPr lang="en-CA" sz="2400" dirty="0"/>
              <a:t> (g/L)</a:t>
            </a:r>
          </a:p>
          <a:p>
            <a:r>
              <a:rPr lang="en-CA" sz="2400" b="1" dirty="0"/>
              <a:t>m</a:t>
            </a:r>
            <a:r>
              <a:rPr lang="en-CA" sz="2400" dirty="0"/>
              <a:t>: </a:t>
            </a:r>
            <a:r>
              <a:rPr lang="en-CA" sz="2400" b="1" u="sng" dirty="0">
                <a:solidFill>
                  <a:srgbClr val="C00000"/>
                </a:solidFill>
              </a:rPr>
              <a:t>mass</a:t>
            </a:r>
            <a:r>
              <a:rPr lang="en-CA" sz="2400" b="1" dirty="0">
                <a:solidFill>
                  <a:srgbClr val="C00000"/>
                </a:solidFill>
              </a:rPr>
              <a:t> </a:t>
            </a:r>
            <a:r>
              <a:rPr lang="en-CA" sz="2400" dirty="0"/>
              <a:t>of </a:t>
            </a:r>
            <a:r>
              <a:rPr lang="en-CA" sz="2400" dirty="0" smtClean="0"/>
              <a:t>solute </a:t>
            </a:r>
            <a:r>
              <a:rPr lang="en-CA" sz="2400" dirty="0"/>
              <a:t>(grams)</a:t>
            </a:r>
          </a:p>
          <a:p>
            <a:r>
              <a:rPr lang="en-CA" sz="2400" b="1" dirty="0"/>
              <a:t>V</a:t>
            </a:r>
            <a:r>
              <a:rPr lang="en-CA" sz="2400" dirty="0"/>
              <a:t>: </a:t>
            </a:r>
            <a:r>
              <a:rPr lang="en-CA" sz="2400" b="1" u="sng" dirty="0">
                <a:solidFill>
                  <a:srgbClr val="C00000"/>
                </a:solidFill>
              </a:rPr>
              <a:t>volume</a:t>
            </a:r>
            <a:r>
              <a:rPr lang="en-CA" sz="2400" dirty="0"/>
              <a:t> of </a:t>
            </a:r>
            <a:r>
              <a:rPr lang="en-CA" sz="2400" b="1" u="sng" dirty="0">
                <a:solidFill>
                  <a:srgbClr val="C00000"/>
                </a:solidFill>
              </a:rPr>
              <a:t>solution</a:t>
            </a:r>
            <a:r>
              <a:rPr lang="en-CA" sz="2400" dirty="0"/>
              <a:t> (litres)</a:t>
            </a:r>
          </a:p>
          <a:p>
            <a:endParaRPr lang="en-C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869942" y="5889953"/>
            <a:ext cx="4917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70C0"/>
                </a:solidFill>
              </a:rPr>
              <a:t>Remember: 1 L = 1000 ml</a:t>
            </a:r>
            <a:endParaRPr lang="en-CA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eaLnBrk="1" hangingPunct="1"/>
            <a:r>
              <a:rPr lang="en-CA" smtClean="0"/>
              <a:t>What does it mean when something is more concentrated than something else?</a:t>
            </a:r>
          </a:p>
          <a:p>
            <a:pPr eaLnBrk="1" hangingPunct="1"/>
            <a:r>
              <a:rPr lang="en-CA" smtClean="0"/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000" dirty="0" smtClean="0"/>
              <a:t>More/less concentrated</a:t>
            </a:r>
            <a:endParaRPr lang="es-ES" sz="5000" dirty="0" smtClean="0">
              <a:solidFill>
                <a:schemeClr val="tx1"/>
              </a:solidFill>
              <a:latin typeface="Populaire" pitchFamily="50" charset="0"/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2195513" y="3429000"/>
            <a:ext cx="6840537" cy="2952750"/>
            <a:chOff x="971600" y="3429000"/>
            <a:chExt cx="6840760" cy="2952328"/>
          </a:xfrm>
        </p:grpSpPr>
        <p:grpSp>
          <p:nvGrpSpPr>
            <p:cNvPr id="7173" name="Group 17"/>
            <p:cNvGrpSpPr>
              <a:grpSpLocks/>
            </p:cNvGrpSpPr>
            <p:nvPr/>
          </p:nvGrpSpPr>
          <p:grpSpPr bwMode="auto">
            <a:xfrm>
              <a:off x="4644008" y="3429000"/>
              <a:ext cx="3168352" cy="2952328"/>
              <a:chOff x="4644008" y="3429000"/>
              <a:chExt cx="3168352" cy="295232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43607" y="3429000"/>
                <a:ext cx="3168753" cy="29523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075421" y="4005181"/>
                <a:ext cx="431814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72451" y="3860738"/>
                <a:ext cx="431814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83517" y="4868657"/>
                <a:ext cx="431814" cy="4333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7174" name="Group 16"/>
            <p:cNvGrpSpPr>
              <a:grpSpLocks/>
            </p:cNvGrpSpPr>
            <p:nvPr/>
          </p:nvGrpSpPr>
          <p:grpSpPr bwMode="auto">
            <a:xfrm>
              <a:off x="971600" y="3429000"/>
              <a:ext cx="3168352" cy="2952328"/>
              <a:chOff x="971600" y="3429000"/>
              <a:chExt cx="3168352" cy="2952328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971600" y="3429000"/>
                <a:ext cx="3168753" cy="29523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331974" y="3933753"/>
                <a:ext cx="431814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27416" y="3789311"/>
                <a:ext cx="433402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908255" y="4508346"/>
                <a:ext cx="431814" cy="43332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58946" y="5805148"/>
                <a:ext cx="433402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87791" y="4725803"/>
                <a:ext cx="431814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411509" y="5301982"/>
                <a:ext cx="431814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19605" y="4076607"/>
                <a:ext cx="433401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76725" y="5589279"/>
                <a:ext cx="431814" cy="43173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000" dirty="0" smtClean="0"/>
              <a:t>More/less concentrated?</a:t>
            </a:r>
            <a:endParaRPr lang="en-CA" sz="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004048" y="1340768"/>
            <a:ext cx="3168650" cy="792510"/>
            <a:chOff x="4931519" y="3501008"/>
            <a:chExt cx="3168650" cy="79251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931519" y="3501008"/>
              <a:ext cx="3168650" cy="7925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876256" y="3717032"/>
              <a:ext cx="431800" cy="431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364088" y="3645024"/>
              <a:ext cx="431800" cy="4333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259632" y="1340768"/>
            <a:ext cx="3168249" cy="2952750"/>
            <a:chOff x="971600" y="3429000"/>
            <a:chExt cx="3168352" cy="2952328"/>
          </a:xfrm>
        </p:grpSpPr>
        <p:sp>
          <p:nvSpPr>
            <p:cNvPr id="7" name="Rectangle 3"/>
            <p:cNvSpPr/>
            <p:nvPr/>
          </p:nvSpPr>
          <p:spPr>
            <a:xfrm>
              <a:off x="971600" y="3429000"/>
              <a:ext cx="3168753" cy="2952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1331974" y="3933753"/>
              <a:ext cx="431814" cy="431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2627416" y="3789311"/>
              <a:ext cx="433402" cy="431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1908255" y="4508346"/>
              <a:ext cx="431814" cy="4333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1258946" y="5805148"/>
              <a:ext cx="433402" cy="431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2987791" y="4725803"/>
              <a:ext cx="431814" cy="431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2411509" y="5301982"/>
              <a:ext cx="431814" cy="431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3419605" y="4076607"/>
              <a:ext cx="433401" cy="431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3276725" y="5589279"/>
              <a:ext cx="431814" cy="431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83768" y="443711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4L</a:t>
            </a:r>
            <a:endParaRPr lang="en-CA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72721" y="22768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1L</a:t>
            </a:r>
            <a:endParaRPr lang="en-CA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932040" y="308115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m=8g</a:t>
            </a:r>
          </a:p>
          <a:p>
            <a:r>
              <a:rPr lang="en-CA" sz="2800" dirty="0" smtClean="0"/>
              <a:t>V=4L</a:t>
            </a:r>
            <a:endParaRPr lang="en-CA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308304" y="3081154"/>
            <a:ext cx="9957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/>
              <a:t>m=2g</a:t>
            </a:r>
          </a:p>
          <a:p>
            <a:r>
              <a:rPr lang="en-CA" sz="2500" dirty="0" smtClean="0"/>
              <a:t>V=1L</a:t>
            </a:r>
            <a:endParaRPr lang="en-CA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4128" y="4437112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C= m/V</a:t>
            </a:r>
            <a:endParaRPr lang="en-CA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5301208"/>
            <a:ext cx="1404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/>
              <a:t>C=8g/4L</a:t>
            </a:r>
          </a:p>
          <a:p>
            <a:r>
              <a:rPr lang="en-CA" sz="2500" dirty="0" smtClean="0"/>
              <a:t>C=2g/L</a:t>
            </a:r>
            <a:endParaRPr lang="en-CA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0272" y="5301208"/>
            <a:ext cx="1404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/>
              <a:t>C=2g/1L</a:t>
            </a:r>
          </a:p>
          <a:p>
            <a:r>
              <a:rPr lang="en-CA" sz="2500" dirty="0" smtClean="0"/>
              <a:t>C=2g/L</a:t>
            </a:r>
            <a:endParaRPr lang="en-CA" sz="2500" dirty="0"/>
          </a:p>
        </p:txBody>
      </p:sp>
      <p:sp>
        <p:nvSpPr>
          <p:cNvPr id="30" name="Rectangle 29"/>
          <p:cNvSpPr/>
          <p:nvPr/>
        </p:nvSpPr>
        <p:spPr>
          <a:xfrm>
            <a:off x="4788024" y="5733256"/>
            <a:ext cx="35283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28960" y="3482640"/>
              <a:ext cx="18000" cy="4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9600" y="3473280"/>
                <a:ext cx="36720" cy="6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eaLnBrk="1" hangingPunct="1"/>
            <a:r>
              <a:rPr lang="en-CA" u="sng" dirty="0" smtClean="0">
                <a:solidFill>
                  <a:srgbClr val="C00000"/>
                </a:solidFill>
              </a:rPr>
              <a:t>I</a:t>
            </a:r>
            <a:r>
              <a:rPr lang="en-CA" b="1" u="sng" dirty="0" smtClean="0">
                <a:solidFill>
                  <a:srgbClr val="C00000"/>
                </a:solidFill>
              </a:rPr>
              <a:t>ndependent </a:t>
            </a:r>
            <a:r>
              <a:rPr lang="en-CA" dirty="0" smtClean="0"/>
              <a:t>variable:</a:t>
            </a:r>
          </a:p>
          <a:p>
            <a:pPr lvl="1" eaLnBrk="1" hangingPunct="1"/>
            <a:r>
              <a:rPr lang="en-CA" dirty="0" smtClean="0"/>
              <a:t>The variable that is </a:t>
            </a:r>
            <a:r>
              <a:rPr lang="en-CA" b="1" u="sng" dirty="0" smtClean="0">
                <a:solidFill>
                  <a:srgbClr val="C00000"/>
                </a:solidFill>
              </a:rPr>
              <a:t>controlled</a:t>
            </a:r>
          </a:p>
          <a:p>
            <a:pPr eaLnBrk="1" hangingPunct="1"/>
            <a:r>
              <a:rPr lang="en-CA" b="1" u="sng" dirty="0" smtClean="0">
                <a:solidFill>
                  <a:srgbClr val="C00000"/>
                </a:solidFill>
              </a:rPr>
              <a:t>Dependent </a:t>
            </a:r>
            <a:r>
              <a:rPr lang="en-CA" dirty="0" smtClean="0"/>
              <a:t>variable:</a:t>
            </a:r>
          </a:p>
          <a:p>
            <a:pPr lvl="1" eaLnBrk="1" hangingPunct="1"/>
            <a:r>
              <a:rPr lang="en-CA" dirty="0" smtClean="0"/>
              <a:t>The variable that </a:t>
            </a:r>
            <a:r>
              <a:rPr lang="en-CA" b="1" u="sng" dirty="0" smtClean="0">
                <a:solidFill>
                  <a:srgbClr val="C00000"/>
                </a:solidFill>
              </a:rPr>
              <a:t>changes in response </a:t>
            </a:r>
            <a:r>
              <a:rPr lang="en-CA" dirty="0" smtClean="0"/>
              <a:t>to the independent variable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CA" sz="5000" dirty="0" smtClean="0"/>
              <a:t>Variables</a:t>
            </a:r>
            <a:endParaRPr lang="es-ES" sz="5000" dirty="0" smtClean="0"/>
          </a:p>
        </p:txBody>
      </p:sp>
    </p:spTree>
    <p:extLst>
      <p:ext uri="{BB962C8B-B14F-4D97-AF65-F5344CB8AC3E}">
        <p14:creationId xmlns:p14="http://schemas.microsoft.com/office/powerpoint/2010/main" val="21785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297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Diseño predeterminado</vt:lpstr>
      <vt:lpstr>Solutions and Concentration</vt:lpstr>
      <vt:lpstr>Outline</vt:lpstr>
      <vt:lpstr>Quiz!</vt:lpstr>
      <vt:lpstr>What is a solution?</vt:lpstr>
      <vt:lpstr>Example of a solution</vt:lpstr>
      <vt:lpstr>What is concentration?</vt:lpstr>
      <vt:lpstr>More/less concentrated</vt:lpstr>
      <vt:lpstr>More/less concentrated?</vt:lpstr>
      <vt:lpstr>Variables</vt:lpstr>
      <vt:lpstr>Examples of Variables</vt:lpstr>
      <vt:lpstr>Practice Problem – Calculating Concentration</vt:lpstr>
      <vt:lpstr>Practice Problem – Calculating Concentration</vt:lpstr>
      <vt:lpstr>Percentage</vt:lpstr>
      <vt:lpstr>Percent (m/V)</vt:lpstr>
      <vt:lpstr>Percent m/V</vt:lpstr>
      <vt:lpstr>Situation</vt:lpstr>
      <vt:lpstr>Practice Problem</vt:lpstr>
      <vt:lpstr>Practice Problem</vt:lpstr>
      <vt:lpstr>Rearranging the Equation to solve for Mass</vt:lpstr>
      <vt:lpstr>Example</vt:lpstr>
      <vt:lpstr>Rearranging the Equation to solve for Volume</vt:lpstr>
      <vt:lpstr>Example</vt:lpstr>
      <vt:lpstr>Worksheets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Erika Sulik</cp:lastModifiedBy>
  <cp:revision>88</cp:revision>
  <dcterms:created xsi:type="dcterms:W3CDTF">2008-10-16T00:38:52Z</dcterms:created>
  <dcterms:modified xsi:type="dcterms:W3CDTF">2016-02-04T01:28:05Z</dcterms:modified>
</cp:coreProperties>
</file>