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4"/>
  </p:notesMasterIdLst>
  <p:sldIdLst>
    <p:sldId id="256" r:id="rId2"/>
    <p:sldId id="257" r:id="rId3"/>
    <p:sldId id="259" r:id="rId4"/>
    <p:sldId id="283" r:id="rId5"/>
    <p:sldId id="261" r:id="rId6"/>
    <p:sldId id="260" r:id="rId7"/>
    <p:sldId id="279" r:id="rId8"/>
    <p:sldId id="262" r:id="rId9"/>
    <p:sldId id="280" r:id="rId10"/>
    <p:sldId id="281" r:id="rId11"/>
    <p:sldId id="271" r:id="rId12"/>
    <p:sldId id="263" r:id="rId13"/>
    <p:sldId id="264" r:id="rId14"/>
    <p:sldId id="265" r:id="rId15"/>
    <p:sldId id="266" r:id="rId16"/>
    <p:sldId id="282" r:id="rId17"/>
    <p:sldId id="273" r:id="rId18"/>
    <p:sldId id="272" r:id="rId19"/>
    <p:sldId id="277" r:id="rId20"/>
    <p:sldId id="278" r:id="rId21"/>
    <p:sldId id="274"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92" autoAdjust="0"/>
  </p:normalViewPr>
  <p:slideViewPr>
    <p:cSldViewPr>
      <p:cViewPr varScale="1">
        <p:scale>
          <a:sx n="108" d="100"/>
          <a:sy n="108" d="100"/>
        </p:scale>
        <p:origin x="7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15144C-43FF-49B8-99BE-9B80FFCEA74E}" type="datetimeFigureOut">
              <a:rPr lang="en-CA" smtClean="0"/>
              <a:pPr/>
              <a:t>2023-11-01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83605-E2F6-4EA2-9968-88A4600E9989}" type="slidenum">
              <a:rPr lang="en-CA" smtClean="0"/>
              <a:pPr/>
              <a:t>‹#›</a:t>
            </a:fld>
            <a:endParaRPr lang="en-CA"/>
          </a:p>
        </p:txBody>
      </p:sp>
    </p:spTree>
    <p:extLst>
      <p:ext uri="{BB962C8B-B14F-4D97-AF65-F5344CB8AC3E}">
        <p14:creationId xmlns:p14="http://schemas.microsoft.com/office/powerpoint/2010/main" val="307294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D883605-E2F6-4EA2-9968-88A4600E9989}" type="slidenum">
              <a:rPr lang="en-CA" smtClean="0"/>
              <a:pPr/>
              <a:t>6</a:t>
            </a:fld>
            <a:endParaRPr lang="en-CA"/>
          </a:p>
        </p:txBody>
      </p:sp>
    </p:spTree>
    <p:extLst>
      <p:ext uri="{BB962C8B-B14F-4D97-AF65-F5344CB8AC3E}">
        <p14:creationId xmlns:p14="http://schemas.microsoft.com/office/powerpoint/2010/main" val="23218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4CBA-DA17-41E3-92DD-A33DB6C79EE8}" type="slidenum">
              <a:rPr lang="en-US" altLang="en-US"/>
              <a:pPr/>
              <a:t>17</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4CBA-DA17-41E3-92DD-A33DB6C79EE8}" type="slidenum">
              <a:rPr lang="en-US" altLang="en-US"/>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4CBA-DA17-41E3-92DD-A33DB6C79EE8}" type="slidenum">
              <a:rPr lang="en-US" altLang="en-US"/>
              <a:pPr/>
              <a:t>19</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4CBA-DA17-41E3-92DD-A33DB6C79EE8}" type="slidenum">
              <a:rPr lang="en-US" altLang="en-US"/>
              <a:pPr/>
              <a:t>20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04CBA-DA17-41E3-92DD-A33DB6C79EE8}" type="slidenum">
              <a:rPr lang="en-US" altLang="en-US"/>
              <a:pPr/>
              <a:t>21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107116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417839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179960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149974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66663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181565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312835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52260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265854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4323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AE198-3393-4879-9DFB-9E46DF9FFE8B}" type="datetimeFigureOut">
              <a:rPr lang="en-CA" smtClean="0"/>
              <a:pPr/>
              <a:t>2023-11-01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CF5EEEC-D8DF-4222-9FAF-1AD322B59524}" type="slidenum">
              <a:rPr lang="en-CA" smtClean="0"/>
              <a:pPr/>
              <a:t>‹#›</a:t>
            </a:fld>
            <a:endParaRPr lang="en-CA"/>
          </a:p>
        </p:txBody>
      </p:sp>
    </p:spTree>
    <p:extLst>
      <p:ext uri="{BB962C8B-B14F-4D97-AF65-F5344CB8AC3E}">
        <p14:creationId xmlns:p14="http://schemas.microsoft.com/office/powerpoint/2010/main" val="3419448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AE198-3393-4879-9DFB-9E46DF9FFE8B}" type="datetimeFigureOut">
              <a:rPr lang="en-CA" smtClean="0"/>
              <a:pPr/>
              <a:t>2023-11-01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5EEEC-D8DF-4222-9FAF-1AD322B59524}" type="slidenum">
              <a:rPr lang="en-CA" smtClean="0"/>
              <a:pPr/>
              <a:t>‹#›</a:t>
            </a:fld>
            <a:endParaRPr lang="en-CA"/>
          </a:p>
        </p:txBody>
      </p:sp>
    </p:spTree>
    <p:extLst>
      <p:ext uri="{BB962C8B-B14F-4D97-AF65-F5344CB8AC3E}">
        <p14:creationId xmlns:p14="http://schemas.microsoft.com/office/powerpoint/2010/main" val="23984205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276872"/>
            <a:ext cx="5184576" cy="1673352"/>
          </a:xfrm>
        </p:spPr>
        <p:txBody>
          <a:bodyPr>
            <a:noAutofit/>
          </a:bodyPr>
          <a:lstStyle/>
          <a:p>
            <a:r>
              <a:rPr lang="en-CA" sz="7500" dirty="0"/>
              <a:t>SMOKING</a:t>
            </a:r>
          </a:p>
        </p:txBody>
      </p:sp>
    </p:spTree>
    <p:extLst>
      <p:ext uri="{BB962C8B-B14F-4D97-AF65-F5344CB8AC3E}">
        <p14:creationId xmlns:p14="http://schemas.microsoft.com/office/powerpoint/2010/main" val="67952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4" name="Picture 17" descr="asthm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61488" y="2605881"/>
            <a:ext cx="3621024"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ph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2708920"/>
            <a:ext cx="2014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cnc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780928"/>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36" y="2132856"/>
            <a:ext cx="1656184" cy="369332"/>
          </a:xfrm>
          <a:prstGeom prst="rect">
            <a:avLst/>
          </a:prstGeom>
          <a:noFill/>
        </p:spPr>
        <p:txBody>
          <a:bodyPr wrap="square" rtlCol="0">
            <a:spAutoFit/>
          </a:bodyPr>
          <a:lstStyle/>
          <a:p>
            <a:r>
              <a:rPr lang="en-CA" dirty="0"/>
              <a:t>Lung cancer</a:t>
            </a:r>
          </a:p>
        </p:txBody>
      </p:sp>
      <p:sp>
        <p:nvSpPr>
          <p:cNvPr id="8" name="TextBox 7"/>
          <p:cNvSpPr txBox="1"/>
          <p:nvPr/>
        </p:nvSpPr>
        <p:spPr>
          <a:xfrm>
            <a:off x="6876256" y="2132856"/>
            <a:ext cx="1728192" cy="369332"/>
          </a:xfrm>
          <a:prstGeom prst="rect">
            <a:avLst/>
          </a:prstGeom>
          <a:noFill/>
        </p:spPr>
        <p:txBody>
          <a:bodyPr wrap="square" rtlCol="0">
            <a:spAutoFit/>
          </a:bodyPr>
          <a:lstStyle/>
          <a:p>
            <a:r>
              <a:rPr lang="en-CA" dirty="0"/>
              <a:t>emphysema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132856"/>
            <a:ext cx="8856984" cy="3600400"/>
          </a:xfrm>
        </p:spPr>
        <p:txBody>
          <a:bodyPr>
            <a:noAutofit/>
          </a:bodyPr>
          <a:lstStyle/>
          <a:p>
            <a:r>
              <a:rPr lang="en-CA" sz="5000" u="sng" dirty="0"/>
              <a:t>OTHER EFFECTS OF SMOKING </a:t>
            </a:r>
            <a:br>
              <a:rPr lang="en-CA" sz="5000" u="sng" dirty="0"/>
            </a:br>
            <a:r>
              <a:rPr lang="en-CA" sz="5000" u="sng" dirty="0"/>
              <a:t>ON HEALTH</a:t>
            </a:r>
            <a:br>
              <a:rPr lang="en-CA" sz="5000" dirty="0"/>
            </a:br>
            <a:r>
              <a:rPr lang="en-CA" sz="5000" dirty="0"/>
              <a:t>*Smoking makes the following happen faster and more frequently*</a:t>
            </a:r>
          </a:p>
        </p:txBody>
      </p:sp>
    </p:spTree>
    <p:extLst>
      <p:ext uri="{BB962C8B-B14F-4D97-AF65-F5344CB8AC3E}">
        <p14:creationId xmlns:p14="http://schemas.microsoft.com/office/powerpoint/2010/main" val="45212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8" y="116632"/>
            <a:ext cx="8229600" cy="1143000"/>
          </a:xfrm>
        </p:spPr>
        <p:txBody>
          <a:bodyPr>
            <a:noAutofit/>
          </a:bodyPr>
          <a:lstStyle/>
          <a:p>
            <a:r>
              <a:rPr lang="en-CA" sz="4200" b="1" dirty="0"/>
              <a:t>EYES</a:t>
            </a:r>
          </a:p>
        </p:txBody>
      </p:sp>
      <p:sp>
        <p:nvSpPr>
          <p:cNvPr id="3" name="Content Placeholder 2"/>
          <p:cNvSpPr>
            <a:spLocks noGrp="1"/>
          </p:cNvSpPr>
          <p:nvPr>
            <p:ph idx="1"/>
          </p:nvPr>
        </p:nvSpPr>
        <p:spPr>
          <a:xfrm>
            <a:off x="755576" y="1556792"/>
            <a:ext cx="6912768" cy="1440160"/>
          </a:xfrm>
        </p:spPr>
        <p:txBody>
          <a:bodyPr>
            <a:normAutofit/>
          </a:bodyPr>
          <a:lstStyle/>
          <a:p>
            <a:pPr marL="0" indent="0">
              <a:buNone/>
            </a:pPr>
            <a:r>
              <a:rPr lang="en-CA" sz="3400" dirty="0">
                <a:latin typeface="Calibri"/>
              </a:rPr>
              <a:t>→</a:t>
            </a:r>
            <a:r>
              <a:rPr lang="en-CA" sz="3400" dirty="0"/>
              <a:t>Cataracts </a:t>
            </a:r>
          </a:p>
          <a:p>
            <a:pPr marL="0" indent="0">
              <a:buNone/>
            </a:pPr>
            <a:r>
              <a:rPr lang="en-CA" sz="3400" dirty="0">
                <a:latin typeface="Calibri"/>
              </a:rPr>
              <a:t>→</a:t>
            </a:r>
            <a:r>
              <a:rPr lang="en-CA" sz="3400" dirty="0"/>
              <a:t>Blindness</a:t>
            </a:r>
          </a:p>
          <a:p>
            <a:pPr marL="0" indent="0">
              <a:buNone/>
            </a:pPr>
            <a:endParaRPr lang="en-CA" sz="3400" dirty="0"/>
          </a:p>
        </p:txBody>
      </p:sp>
      <p:pic>
        <p:nvPicPr>
          <p:cNvPr id="5122" name="Picture 2" descr="http://www.optimumhealthvitamins.com/Portals/0/cataractey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244" b="37302"/>
          <a:stretch/>
        </p:blipFill>
        <p:spPr bwMode="auto">
          <a:xfrm>
            <a:off x="2195736" y="4005064"/>
            <a:ext cx="5548908" cy="238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2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8" y="116632"/>
            <a:ext cx="8229600" cy="1143000"/>
          </a:xfrm>
        </p:spPr>
        <p:txBody>
          <a:bodyPr>
            <a:noAutofit/>
          </a:bodyPr>
          <a:lstStyle/>
          <a:p>
            <a:r>
              <a:rPr lang="en-CA" sz="4200" b="1" dirty="0"/>
              <a:t>MOUTH</a:t>
            </a:r>
          </a:p>
        </p:txBody>
      </p:sp>
      <p:pic>
        <p:nvPicPr>
          <p:cNvPr id="8" name="Picture 13" descr="tonqu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27"/>
          <a:stretch/>
        </p:blipFill>
        <p:spPr bwMode="auto">
          <a:xfrm>
            <a:off x="4917638" y="3826273"/>
            <a:ext cx="3542794" cy="24110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tabagisme3_2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268760"/>
            <a:ext cx="3600400" cy="234883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39552" y="1863440"/>
            <a:ext cx="6976392"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3400" dirty="0">
                <a:latin typeface="Calibri"/>
              </a:rPr>
              <a:t>→</a:t>
            </a:r>
            <a:r>
              <a:rPr lang="en-CA" sz="3400" dirty="0"/>
              <a:t>Bad breath</a:t>
            </a:r>
          </a:p>
          <a:p>
            <a:pPr marL="0" indent="0">
              <a:buNone/>
            </a:pPr>
            <a:r>
              <a:rPr lang="en-CA" sz="3400" dirty="0">
                <a:latin typeface="Calibri"/>
              </a:rPr>
              <a:t>→</a:t>
            </a:r>
            <a:r>
              <a:rPr lang="en-CA" sz="3400" dirty="0"/>
              <a:t>Gum disease</a:t>
            </a:r>
          </a:p>
          <a:p>
            <a:pPr marL="0" indent="0">
              <a:buNone/>
            </a:pPr>
            <a:r>
              <a:rPr lang="en-CA" sz="3400" dirty="0">
                <a:latin typeface="Calibri"/>
              </a:rPr>
              <a:t>→</a:t>
            </a:r>
            <a:r>
              <a:rPr lang="en-CA" sz="3400" dirty="0"/>
              <a:t>Tooth Decay </a:t>
            </a:r>
          </a:p>
          <a:p>
            <a:pPr marL="0" indent="0">
              <a:buNone/>
            </a:pPr>
            <a:r>
              <a:rPr lang="en-CA" sz="3400" dirty="0">
                <a:latin typeface="Calibri"/>
              </a:rPr>
              <a:t>→</a:t>
            </a:r>
            <a:r>
              <a:rPr lang="en-CA" sz="3400" dirty="0"/>
              <a:t>Tongue Cancer </a:t>
            </a:r>
          </a:p>
          <a:p>
            <a:pPr marL="0" indent="0">
              <a:buNone/>
            </a:pPr>
            <a:r>
              <a:rPr lang="en-CA" sz="3400" dirty="0">
                <a:latin typeface="Calibri"/>
              </a:rPr>
              <a:t>→</a:t>
            </a:r>
            <a:r>
              <a:rPr lang="en-CA" sz="3400" dirty="0"/>
              <a:t>Mouth Cancer</a:t>
            </a:r>
          </a:p>
        </p:txBody>
      </p:sp>
    </p:spTree>
    <p:extLst>
      <p:ext uri="{BB962C8B-B14F-4D97-AF65-F5344CB8AC3E}">
        <p14:creationId xmlns:p14="http://schemas.microsoft.com/office/powerpoint/2010/main" val="426070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8" y="116632"/>
            <a:ext cx="8229600" cy="1143000"/>
          </a:xfrm>
        </p:spPr>
        <p:txBody>
          <a:bodyPr>
            <a:noAutofit/>
          </a:bodyPr>
          <a:lstStyle/>
          <a:p>
            <a:r>
              <a:rPr lang="en-CA" sz="4200" b="1" dirty="0"/>
              <a:t>BRAIN</a:t>
            </a:r>
          </a:p>
        </p:txBody>
      </p:sp>
      <p:sp>
        <p:nvSpPr>
          <p:cNvPr id="10" name="Content Placeholder 2"/>
          <p:cNvSpPr txBox="1">
            <a:spLocks/>
          </p:cNvSpPr>
          <p:nvPr/>
        </p:nvSpPr>
        <p:spPr>
          <a:xfrm>
            <a:off x="331912" y="1412776"/>
            <a:ext cx="8812088"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3400" dirty="0">
                <a:latin typeface="Calibri"/>
              </a:rPr>
              <a:t>→</a:t>
            </a:r>
            <a:r>
              <a:rPr lang="en-CA" sz="3400" dirty="0">
                <a:latin typeface="+mj-lt"/>
              </a:rPr>
              <a:t>Nicotine is addictive, it alters the brain </a:t>
            </a:r>
          </a:p>
          <a:p>
            <a:pPr marL="0" indent="0">
              <a:buNone/>
            </a:pPr>
            <a:r>
              <a:rPr lang="en-CA" sz="3400" dirty="0">
                <a:latin typeface="Calibri"/>
              </a:rPr>
              <a:t>→</a:t>
            </a:r>
            <a:r>
              <a:rPr lang="en-CA" sz="3400" dirty="0">
                <a:latin typeface="+mj-lt"/>
              </a:rPr>
              <a:t>It increases risk for stroke </a:t>
            </a:r>
          </a:p>
          <a:p>
            <a:pPr marL="0" indent="0">
              <a:buNone/>
            </a:pPr>
            <a:endParaRPr lang="en-CA" sz="3400" dirty="0">
              <a:latin typeface="+mj-lt"/>
            </a:endParaRPr>
          </a:p>
          <a:p>
            <a:pPr marL="0" indent="0">
              <a:buFont typeface="Arial" panose="020B0604020202020204" pitchFamily="34" charset="0"/>
              <a:buNone/>
            </a:pPr>
            <a:endParaRPr lang="en-CA" sz="3400" dirty="0"/>
          </a:p>
        </p:txBody>
      </p:sp>
      <p:pic>
        <p:nvPicPr>
          <p:cNvPr id="6146" name="Picture 2" descr="http://goodhealth.freeservers.com/brain_development_smoker_nonsmok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0286" y="3212976"/>
            <a:ext cx="4248472" cy="297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2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3989"/>
            <a:ext cx="8229600" cy="1143000"/>
          </a:xfrm>
        </p:spPr>
        <p:txBody>
          <a:bodyPr>
            <a:noAutofit/>
          </a:bodyPr>
          <a:lstStyle/>
          <a:p>
            <a:r>
              <a:rPr lang="en-CA" sz="4200" b="1" dirty="0"/>
              <a:t>SKIN DAMAGE</a:t>
            </a:r>
          </a:p>
        </p:txBody>
      </p:sp>
      <p:sp>
        <p:nvSpPr>
          <p:cNvPr id="10" name="Content Placeholder 2"/>
          <p:cNvSpPr txBox="1">
            <a:spLocks/>
          </p:cNvSpPr>
          <p:nvPr/>
        </p:nvSpPr>
        <p:spPr>
          <a:xfrm>
            <a:off x="331912" y="1196752"/>
            <a:ext cx="4528120" cy="2484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sz="3400" dirty="0">
                <a:latin typeface="Calibri"/>
              </a:rPr>
              <a:t>→</a:t>
            </a:r>
            <a:r>
              <a:rPr lang="en-CA" sz="3400" dirty="0">
                <a:latin typeface="+mj-lt"/>
              </a:rPr>
              <a:t>Wrinkles </a:t>
            </a:r>
          </a:p>
          <a:p>
            <a:pPr marL="0" indent="0">
              <a:buNone/>
            </a:pPr>
            <a:r>
              <a:rPr lang="en-CA" sz="3400" dirty="0">
                <a:latin typeface="Calibri"/>
              </a:rPr>
              <a:t>→ </a:t>
            </a:r>
            <a:r>
              <a:rPr lang="en-CA" sz="3400" dirty="0">
                <a:latin typeface="+mj-lt"/>
              </a:rPr>
              <a:t>Dry skin</a:t>
            </a:r>
          </a:p>
          <a:p>
            <a:pPr marL="0" indent="0">
              <a:buNone/>
            </a:pPr>
            <a:r>
              <a:rPr lang="en-CA" sz="3400" dirty="0">
                <a:latin typeface="Calibri"/>
              </a:rPr>
              <a:t>→ </a:t>
            </a:r>
            <a:r>
              <a:rPr lang="en-CA" sz="3400" dirty="0">
                <a:latin typeface="+mj-lt"/>
              </a:rPr>
              <a:t>Yellow fingers</a:t>
            </a:r>
          </a:p>
          <a:p>
            <a:pPr marL="0" indent="0">
              <a:buNone/>
            </a:pPr>
            <a:r>
              <a:rPr lang="en-CA" sz="3400" dirty="0">
                <a:latin typeface="Calibri"/>
              </a:rPr>
              <a:t>→ </a:t>
            </a:r>
            <a:r>
              <a:rPr lang="en-CA" sz="3400" dirty="0">
                <a:latin typeface="+mj-lt"/>
              </a:rPr>
              <a:t>Stained fingernails</a:t>
            </a:r>
          </a:p>
          <a:p>
            <a:pPr marL="0" indent="0">
              <a:buFont typeface="Arial" panose="020B0604020202020204" pitchFamily="34" charset="0"/>
              <a:buNone/>
            </a:pPr>
            <a:endParaRPr lang="en-CA" sz="3400" dirty="0"/>
          </a:p>
        </p:txBody>
      </p:sp>
      <p:pic>
        <p:nvPicPr>
          <p:cNvPr id="5" name="Picture 11" descr="wrinkled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186" y="4368643"/>
            <a:ext cx="1615846" cy="2084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upper-nicot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417146"/>
            <a:ext cx="3384376" cy="2766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psoriasi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83" t="7406" r="4486" b="7868"/>
          <a:stretch/>
        </p:blipFill>
        <p:spPr bwMode="auto">
          <a:xfrm>
            <a:off x="5148064" y="4350327"/>
            <a:ext cx="3384376" cy="211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1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Heart Disease</a:t>
            </a:r>
          </a:p>
        </p:txBody>
      </p:sp>
      <p:sp>
        <p:nvSpPr>
          <p:cNvPr id="3" name="Content Placeholder 2"/>
          <p:cNvSpPr>
            <a:spLocks noGrp="1"/>
          </p:cNvSpPr>
          <p:nvPr>
            <p:ph idx="1"/>
          </p:nvPr>
        </p:nvSpPr>
        <p:spPr/>
        <p:txBody>
          <a:bodyPr/>
          <a:lstStyle/>
          <a:p>
            <a:r>
              <a:rPr lang="en-CA" dirty="0"/>
              <a:t>High blood pressure</a:t>
            </a:r>
          </a:p>
          <a:p>
            <a:r>
              <a:rPr lang="en-CA" dirty="0"/>
              <a:t>Constricted blood vessels</a:t>
            </a:r>
          </a:p>
          <a:p>
            <a:r>
              <a:rPr lang="en-CA" dirty="0"/>
              <a:t>Lack of oxygen to blood </a:t>
            </a:r>
          </a:p>
          <a:p>
            <a:r>
              <a:rPr lang="en-CA" dirty="0"/>
              <a:t>Build up of carbon monoxide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igarette"/>
          <p:cNvPicPr>
            <a:picLocks noChangeAspect="1" noChangeArrowheads="1"/>
          </p:cNvPicPr>
          <p:nvPr/>
        </p:nvPicPr>
        <p:blipFill>
          <a:blip r:embed="rId3" cstate="print">
            <a:lum bright="46000" contrast="-58000"/>
            <a:extLst>
              <a:ext uri="{28A0092B-C50C-407E-A947-70E740481C1C}">
                <a14:useLocalDpi xmlns:a14="http://schemas.microsoft.com/office/drawing/2010/main" val="0"/>
              </a:ext>
            </a:extLst>
          </a:blip>
          <a:srcRect/>
          <a:stretch>
            <a:fillRect/>
          </a:stretch>
        </p:blipFill>
        <p:spPr bwMode="auto">
          <a:xfrm>
            <a:off x="8459788" y="63500"/>
            <a:ext cx="576262" cy="561975"/>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611187" y="322907"/>
            <a:ext cx="7775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CC3300"/>
                </a:solidFill>
              </a:rPr>
              <a:t>How do we get lung cancer?                                                                                                                                                                                                                                                                                                                                                                                                                                                                                                                                                                                                                                                                                                                                                                                                                                                                                                                                                                                                                                                                                                                                                                                                                                                                                                                                                                                                                                                                                                                                                                                                                                                                                                                                                                                                                                                                                                                                                                                                                                                                                                                                                                                                                                                                                                                                                                                                                                                                                                                                                                                                                                                                                                                                                                                                                                                                                                                                                                                                                                                                                                                                                                                                                                                                                                                                                                                                                                                                                                                                                                                                                                                                                                                                                                                                                                                                                                                                                                                                                                                                                                </a:t>
            </a:r>
          </a:p>
        </p:txBody>
      </p:sp>
      <p:sp>
        <p:nvSpPr>
          <p:cNvPr id="49166" name="Text Box 14"/>
          <p:cNvSpPr txBox="1">
            <a:spLocks noChangeArrowheads="1"/>
          </p:cNvSpPr>
          <p:nvPr/>
        </p:nvSpPr>
        <p:spPr bwMode="auto">
          <a:xfrm>
            <a:off x="250030" y="1006849"/>
            <a:ext cx="8642449"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sz="2200" b="1" dirty="0"/>
              <a:t>Inhibits and damages the normal cleaning process by which the lungs get rid of foreign and harmful particles</a:t>
            </a:r>
          </a:p>
          <a:p>
            <a:pPr marL="285750" indent="-285750">
              <a:spcBef>
                <a:spcPct val="50000"/>
              </a:spcBef>
              <a:buFont typeface="Arial" panose="020B0604020202020204" pitchFamily="34" charset="0"/>
              <a:buChar char="•"/>
            </a:pPr>
            <a:r>
              <a:rPr lang="en-US" altLang="en-US" sz="2200" b="1" dirty="0"/>
              <a:t>Smoke destroys an important cleansing layer in the lungs, which in turn causes a build-up of mucus</a:t>
            </a:r>
          </a:p>
          <a:p>
            <a:pPr marL="285750" indent="-285750">
              <a:spcBef>
                <a:spcPct val="50000"/>
              </a:spcBef>
              <a:buFont typeface="Arial" panose="020B0604020202020204" pitchFamily="34" charset="0"/>
              <a:buChar char="•"/>
            </a:pPr>
            <a:r>
              <a:rPr lang="en-US" altLang="en-US" sz="2200" b="1" dirty="0"/>
              <a:t>Result is "smokers' cough”</a:t>
            </a:r>
          </a:p>
          <a:p>
            <a:pPr marL="285750" indent="-285750">
              <a:spcBef>
                <a:spcPct val="50000"/>
              </a:spcBef>
              <a:buFont typeface="Arial" panose="020B0604020202020204" pitchFamily="34" charset="0"/>
              <a:buChar char="•"/>
            </a:pPr>
            <a:r>
              <a:rPr lang="en-US" altLang="en-US" sz="2200" b="1" dirty="0"/>
              <a:t>Cancer-producing particles in cigarette smoke are able to remain lodged in the mucus and develop into cancer tumors.</a:t>
            </a:r>
          </a:p>
        </p:txBody>
      </p:sp>
      <p:pic>
        <p:nvPicPr>
          <p:cNvPr id="49167" name="Picture 15" descr="pulmone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6826" y="4005064"/>
            <a:ext cx="2664296" cy="26642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8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igarette"/>
          <p:cNvPicPr>
            <a:picLocks noChangeAspect="1" noChangeArrowheads="1"/>
          </p:cNvPicPr>
          <p:nvPr/>
        </p:nvPicPr>
        <p:blipFill>
          <a:blip r:embed="rId3" cstate="print">
            <a:lum bright="46000" contrast="-58000"/>
            <a:extLst>
              <a:ext uri="{28A0092B-C50C-407E-A947-70E740481C1C}">
                <a14:useLocalDpi xmlns:a14="http://schemas.microsoft.com/office/drawing/2010/main" val="0"/>
              </a:ext>
            </a:extLst>
          </a:blip>
          <a:srcRect/>
          <a:stretch>
            <a:fillRect/>
          </a:stretch>
        </p:blipFill>
        <p:spPr bwMode="auto">
          <a:xfrm>
            <a:off x="8459788" y="63500"/>
            <a:ext cx="576262" cy="561975"/>
          </a:xfrm>
          <a:prstGeom prst="rect">
            <a:avLst/>
          </a:prstGeom>
          <a:noFill/>
          <a:extLst>
            <a:ext uri="{909E8E84-426E-40DD-AFC4-6F175D3DCCD1}">
              <a14:hiddenFill xmlns:a14="http://schemas.microsoft.com/office/drawing/2010/main">
                <a:solidFill>
                  <a:srgbClr val="FFFFFF"/>
                </a:solidFill>
              </a14:hiddenFill>
            </a:ext>
          </a:extLst>
        </p:spPr>
      </p:pic>
      <p:sp>
        <p:nvSpPr>
          <p:cNvPr id="49166" name="Text Box 14"/>
          <p:cNvSpPr txBox="1">
            <a:spLocks noChangeArrowheads="1"/>
          </p:cNvSpPr>
          <p:nvPr/>
        </p:nvSpPr>
        <p:spPr bwMode="auto">
          <a:xfrm>
            <a:off x="107504" y="483051"/>
            <a:ext cx="9509395"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t>LUNG CANCER</a:t>
            </a:r>
          </a:p>
          <a:p>
            <a:pPr marL="285750" indent="-285750">
              <a:spcBef>
                <a:spcPct val="50000"/>
              </a:spcBef>
              <a:buFont typeface="Arial" panose="020B0604020202020204" pitchFamily="34" charset="0"/>
              <a:buChar char="•"/>
            </a:pPr>
            <a:r>
              <a:rPr lang="en-US" altLang="en-US" sz="2400" b="1" dirty="0"/>
              <a:t>C</a:t>
            </a:r>
            <a:r>
              <a:rPr lang="en-US" altLang="en-US" sz="2400" dirty="0"/>
              <a:t>aused when some of the cells forming the tissues of the lungs grow abnormally and form a malignant tumor. The tumor might start in different parts of the lungs.</a:t>
            </a:r>
          </a:p>
          <a:p>
            <a:pPr marL="285750" indent="-285750">
              <a:spcBef>
                <a:spcPct val="50000"/>
              </a:spcBef>
              <a:buFont typeface="Arial" panose="020B0604020202020204" pitchFamily="34" charset="0"/>
              <a:buChar char="•"/>
            </a:pPr>
            <a:r>
              <a:rPr lang="en-US" altLang="en-US" sz="2400" dirty="0"/>
              <a:t>Rarely noticeable symptoms in the early stages of lung cancer</a:t>
            </a:r>
          </a:p>
          <a:p>
            <a:pPr marL="285750" indent="-285750">
              <a:spcBef>
                <a:spcPct val="50000"/>
              </a:spcBef>
              <a:buFont typeface="Arial" panose="020B0604020202020204" pitchFamily="34" charset="0"/>
              <a:buChar char="•"/>
            </a:pPr>
            <a:r>
              <a:rPr lang="en-US" altLang="en-US" sz="2400" dirty="0"/>
              <a:t>In later stages, symptoms include:</a:t>
            </a:r>
          </a:p>
          <a:p>
            <a:pPr>
              <a:spcBef>
                <a:spcPct val="50000"/>
              </a:spcBef>
            </a:pPr>
            <a:r>
              <a:rPr lang="en-US" altLang="en-US" sz="2400" dirty="0"/>
              <a:t>	- A persistent cough that gets worse over time;</a:t>
            </a:r>
          </a:p>
          <a:p>
            <a:pPr>
              <a:spcBef>
                <a:spcPct val="50000"/>
              </a:spcBef>
            </a:pPr>
            <a:r>
              <a:rPr lang="en-US" altLang="en-US" sz="2400" dirty="0"/>
              <a:t>	- Coughing up blood or increased amounts of mucus; </a:t>
            </a:r>
          </a:p>
          <a:p>
            <a:pPr>
              <a:spcBef>
                <a:spcPct val="50000"/>
              </a:spcBef>
            </a:pPr>
            <a:r>
              <a:rPr lang="en-US" altLang="en-US" sz="2400" dirty="0"/>
              <a:t>	- Constant chest pain; </a:t>
            </a:r>
          </a:p>
          <a:p>
            <a:pPr>
              <a:spcBef>
                <a:spcPct val="50000"/>
              </a:spcBef>
            </a:pPr>
            <a:r>
              <a:rPr lang="en-US" altLang="en-US" sz="2400" dirty="0"/>
              <a:t>	- Shortness of breath, wheezing or hoarseness; </a:t>
            </a:r>
          </a:p>
          <a:p>
            <a:pPr>
              <a:spcBef>
                <a:spcPct val="50000"/>
              </a:spcBef>
            </a:pPr>
            <a:r>
              <a:rPr lang="en-US" altLang="en-US" sz="2400" dirty="0"/>
              <a:t>	- Repeated bouts of pneumonia or bronchitis;</a:t>
            </a:r>
          </a:p>
          <a:p>
            <a:pPr>
              <a:spcBef>
                <a:spcPct val="50000"/>
              </a:spcBef>
            </a:pPr>
            <a:r>
              <a:rPr lang="en-US" altLang="en-US" sz="2400" dirty="0"/>
              <a:t>	- Swelling of the neck and face;</a:t>
            </a:r>
          </a:p>
          <a:p>
            <a:pPr>
              <a:spcBef>
                <a:spcPct val="50000"/>
              </a:spcBef>
            </a:pPr>
            <a:r>
              <a:rPr lang="en-US" altLang="en-US" sz="2400" dirty="0"/>
              <a:t>	- Appetite loss, weight loss and fatigue.</a:t>
            </a:r>
          </a:p>
        </p:txBody>
      </p:sp>
    </p:spTree>
    <p:extLst>
      <p:ext uri="{BB962C8B-B14F-4D97-AF65-F5344CB8AC3E}">
        <p14:creationId xmlns:p14="http://schemas.microsoft.com/office/powerpoint/2010/main" val="374597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igarette"/>
          <p:cNvPicPr>
            <a:picLocks noChangeAspect="1" noChangeArrowheads="1"/>
          </p:cNvPicPr>
          <p:nvPr/>
        </p:nvPicPr>
        <p:blipFill>
          <a:blip r:embed="rId3" cstate="print">
            <a:lum bright="46000" contrast="-58000"/>
            <a:extLst>
              <a:ext uri="{28A0092B-C50C-407E-A947-70E740481C1C}">
                <a14:useLocalDpi xmlns:a14="http://schemas.microsoft.com/office/drawing/2010/main" val="0"/>
              </a:ext>
            </a:extLst>
          </a:blip>
          <a:srcRect/>
          <a:stretch>
            <a:fillRect/>
          </a:stretch>
        </p:blipFill>
        <p:spPr bwMode="auto">
          <a:xfrm>
            <a:off x="8459788" y="63500"/>
            <a:ext cx="576262" cy="561975"/>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611187" y="322907"/>
            <a:ext cx="7775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CC3300"/>
                </a:solidFill>
              </a:rPr>
              <a:t>HEALTHY LUNG</a:t>
            </a:r>
          </a:p>
        </p:txBody>
      </p:sp>
      <p:sp>
        <p:nvSpPr>
          <p:cNvPr id="11" name="Rectangle 3"/>
          <p:cNvSpPr txBox="1">
            <a:spLocks noChangeArrowheads="1"/>
          </p:cNvSpPr>
          <p:nvPr/>
        </p:nvSpPr>
        <p:spPr>
          <a:xfrm>
            <a:off x="251520" y="1703412"/>
            <a:ext cx="4038600" cy="45339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800" dirty="0"/>
              <a:t>You can see how the lung looks without the effects of inhalation of smoke.</a:t>
            </a:r>
          </a:p>
          <a:p>
            <a:r>
              <a:rPr lang="en-GB" altLang="en-US" sz="2800" dirty="0"/>
              <a:t> Note black specks throughout indicative of carbon deposits from pollution. </a:t>
            </a:r>
            <a:br>
              <a:rPr lang="en-GB" altLang="en-US" sz="2800" dirty="0"/>
            </a:br>
            <a:endParaRPr lang="en-GB" altLang="en-US" sz="2800" dirty="0"/>
          </a:p>
          <a:p>
            <a:endParaRPr lang="en-GB" altLang="en-US" sz="2800" dirty="0"/>
          </a:p>
        </p:txBody>
      </p:sp>
      <p:pic>
        <p:nvPicPr>
          <p:cNvPr id="12" name="Picture 4" descr="norml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294436" y="1556792"/>
            <a:ext cx="4608513"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499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smoking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93"/>
          <a:stretch/>
        </p:blipFill>
        <p:spPr bwMode="auto">
          <a:xfrm>
            <a:off x="1403648" y="268011"/>
            <a:ext cx="6264696" cy="6257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47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igarette"/>
          <p:cNvPicPr>
            <a:picLocks noChangeAspect="1" noChangeArrowheads="1"/>
          </p:cNvPicPr>
          <p:nvPr/>
        </p:nvPicPr>
        <p:blipFill>
          <a:blip r:embed="rId3" cstate="print">
            <a:lum bright="46000" contrast="-58000"/>
            <a:extLst>
              <a:ext uri="{28A0092B-C50C-407E-A947-70E740481C1C}">
                <a14:useLocalDpi xmlns:a14="http://schemas.microsoft.com/office/drawing/2010/main" val="0"/>
              </a:ext>
            </a:extLst>
          </a:blip>
          <a:srcRect/>
          <a:stretch>
            <a:fillRect/>
          </a:stretch>
        </p:blipFill>
        <p:spPr bwMode="auto">
          <a:xfrm>
            <a:off x="8459788" y="63500"/>
            <a:ext cx="576262" cy="561975"/>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611187" y="322907"/>
            <a:ext cx="7775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CC3300"/>
                </a:solidFill>
              </a:rPr>
              <a:t>CANCEROUS LUNG</a:t>
            </a:r>
          </a:p>
        </p:txBody>
      </p:sp>
      <p:sp>
        <p:nvSpPr>
          <p:cNvPr id="6" name="Rectangle 3"/>
          <p:cNvSpPr txBox="1">
            <a:spLocks noChangeArrowheads="1"/>
          </p:cNvSpPr>
          <p:nvPr/>
        </p:nvSpPr>
        <p:spPr>
          <a:xfrm>
            <a:off x="312742" y="1600200"/>
            <a:ext cx="4038600" cy="45339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800" dirty="0"/>
              <a:t>Smokers lung with cancer.  White area on top is the cancer, this is what killed the person.  The blackened area is just the deposit of tars that all smokers paint into their lungs with every puff they take. </a:t>
            </a:r>
          </a:p>
          <a:p>
            <a:endParaRPr lang="en-GB" altLang="en-US" sz="2800" dirty="0"/>
          </a:p>
        </p:txBody>
      </p:sp>
      <p:pic>
        <p:nvPicPr>
          <p:cNvPr id="7" name="Picture 4" descr="l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356100" y="1773238"/>
            <a:ext cx="4787900" cy="3671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83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igarette"/>
          <p:cNvPicPr>
            <a:picLocks noChangeAspect="1" noChangeArrowheads="1"/>
          </p:cNvPicPr>
          <p:nvPr/>
        </p:nvPicPr>
        <p:blipFill>
          <a:blip r:embed="rId3" cstate="print">
            <a:lum bright="46000" contrast="-58000"/>
            <a:extLst>
              <a:ext uri="{28A0092B-C50C-407E-A947-70E740481C1C}">
                <a14:useLocalDpi xmlns:a14="http://schemas.microsoft.com/office/drawing/2010/main" val="0"/>
              </a:ext>
            </a:extLst>
          </a:blip>
          <a:srcRect/>
          <a:stretch>
            <a:fillRect/>
          </a:stretch>
        </p:blipFill>
        <p:spPr bwMode="auto">
          <a:xfrm>
            <a:off x="8459788" y="63500"/>
            <a:ext cx="576262" cy="561975"/>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p:cNvSpPr txBox="1">
            <a:spLocks noChangeArrowheads="1"/>
          </p:cNvSpPr>
          <p:nvPr/>
        </p:nvSpPr>
        <p:spPr bwMode="auto">
          <a:xfrm>
            <a:off x="611187" y="322907"/>
            <a:ext cx="7775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CC3300"/>
                </a:solidFill>
              </a:rPr>
              <a:t>EMPHYSEMA</a:t>
            </a:r>
          </a:p>
        </p:txBody>
      </p:sp>
      <p:sp>
        <p:nvSpPr>
          <p:cNvPr id="49166" name="Text Box 14"/>
          <p:cNvSpPr txBox="1">
            <a:spLocks noChangeArrowheads="1"/>
          </p:cNvSpPr>
          <p:nvPr/>
        </p:nvSpPr>
        <p:spPr bwMode="auto">
          <a:xfrm>
            <a:off x="250030" y="1006849"/>
            <a:ext cx="8642449"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Bef>
                <a:spcPct val="50000"/>
              </a:spcBef>
              <a:buFont typeface="Arial" panose="020B0604020202020204" pitchFamily="34" charset="0"/>
              <a:buChar char="•"/>
            </a:pPr>
            <a:r>
              <a:rPr lang="en-US" altLang="en-US" sz="2200" b="1" dirty="0"/>
              <a:t>Chronic (long-term) lung disease </a:t>
            </a:r>
          </a:p>
          <a:p>
            <a:pPr marL="285750" indent="-285750">
              <a:spcBef>
                <a:spcPct val="50000"/>
              </a:spcBef>
              <a:buFont typeface="Arial" panose="020B0604020202020204" pitchFamily="34" charset="0"/>
              <a:buChar char="•"/>
            </a:pPr>
            <a:r>
              <a:rPr lang="en-US" altLang="en-US" sz="2200" b="1" dirty="0"/>
              <a:t>Damage to the air sacs in the lungs</a:t>
            </a:r>
          </a:p>
        </p:txBody>
      </p:sp>
      <p:pic>
        <p:nvPicPr>
          <p:cNvPr id="2050" name="Picture 2" descr="http://modernhealthandfitness.com/wp-content/uploads/2011/12/lung-changes-in-disease.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290" y="1969686"/>
            <a:ext cx="5544617" cy="464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09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8" y="116632"/>
            <a:ext cx="8229600" cy="1143000"/>
          </a:xfrm>
        </p:spPr>
        <p:txBody>
          <a:bodyPr>
            <a:noAutofit/>
          </a:bodyPr>
          <a:lstStyle/>
          <a:p>
            <a:r>
              <a:rPr lang="en-CA" sz="4200" b="1" dirty="0"/>
              <a:t>HEALTH EFFECTS</a:t>
            </a:r>
          </a:p>
        </p:txBody>
      </p:sp>
      <p:sp>
        <p:nvSpPr>
          <p:cNvPr id="10" name="Content Placeholder 2"/>
          <p:cNvSpPr txBox="1">
            <a:spLocks/>
          </p:cNvSpPr>
          <p:nvPr/>
        </p:nvSpPr>
        <p:spPr>
          <a:xfrm>
            <a:off x="331912" y="1196752"/>
            <a:ext cx="8812088"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3400" b="1" dirty="0"/>
              <a:t>LUNG DISEASES</a:t>
            </a:r>
          </a:p>
        </p:txBody>
      </p:sp>
      <p:pic>
        <p:nvPicPr>
          <p:cNvPr id="5" name="Picture 2" descr="lcn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060848"/>
            <a:ext cx="175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emph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49907"/>
            <a:ext cx="2014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181600" y="4931876"/>
            <a:ext cx="152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mj-lt"/>
              </a:rPr>
              <a:t>Emphysema</a:t>
            </a:r>
          </a:p>
        </p:txBody>
      </p:sp>
      <p:sp>
        <p:nvSpPr>
          <p:cNvPr id="9" name="Text Box 6"/>
          <p:cNvSpPr txBox="1">
            <a:spLocks noChangeArrowheads="1"/>
          </p:cNvSpPr>
          <p:nvPr/>
        </p:nvSpPr>
        <p:spPr bwMode="auto">
          <a:xfrm>
            <a:off x="432341" y="4932765"/>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mj-lt"/>
              </a:rPr>
              <a:t>Healthy Lung</a:t>
            </a:r>
          </a:p>
        </p:txBody>
      </p:sp>
      <p:sp>
        <p:nvSpPr>
          <p:cNvPr id="11" name="Text Box 7"/>
          <p:cNvSpPr txBox="1">
            <a:spLocks noChangeArrowheads="1"/>
          </p:cNvSpPr>
          <p:nvPr/>
        </p:nvSpPr>
        <p:spPr bwMode="auto">
          <a:xfrm>
            <a:off x="7493527" y="4931876"/>
            <a:ext cx="990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t>Cancer</a:t>
            </a:r>
          </a:p>
        </p:txBody>
      </p:sp>
      <p:pic>
        <p:nvPicPr>
          <p:cNvPr id="12" name="Picture 8" descr="diseased_l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7463" y="2074508"/>
            <a:ext cx="2032000" cy="2762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2705263" y="4931876"/>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dirty="0">
                <a:latin typeface="+mj-lt"/>
              </a:rPr>
              <a:t>Diseased Lung</a:t>
            </a:r>
          </a:p>
        </p:txBody>
      </p:sp>
      <p:pic>
        <p:nvPicPr>
          <p:cNvPr id="14" name="Picture 10" descr="healthy_l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973707"/>
            <a:ext cx="198596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200" b="1" dirty="0"/>
              <a:t>FACTS</a:t>
            </a:r>
          </a:p>
        </p:txBody>
      </p:sp>
      <p:sp>
        <p:nvSpPr>
          <p:cNvPr id="3" name="Content Placeholder 2"/>
          <p:cNvSpPr>
            <a:spLocks noGrp="1"/>
          </p:cNvSpPr>
          <p:nvPr>
            <p:ph idx="1"/>
          </p:nvPr>
        </p:nvSpPr>
        <p:spPr>
          <a:xfrm>
            <a:off x="395536" y="1600200"/>
            <a:ext cx="8568952" cy="4925144"/>
          </a:xfrm>
        </p:spPr>
        <p:txBody>
          <a:bodyPr>
            <a:normAutofit fontScale="85000" lnSpcReduction="10000"/>
          </a:bodyPr>
          <a:lstStyle/>
          <a:p>
            <a:r>
              <a:rPr lang="en-CA" sz="3600" dirty="0"/>
              <a:t>In2019 10% of Canadians were smokers.</a:t>
            </a:r>
          </a:p>
          <a:p>
            <a:r>
              <a:rPr lang="en-CA" sz="3600" dirty="0"/>
              <a:t>In 2023 13% of Canadians are smokers</a:t>
            </a:r>
          </a:p>
          <a:p>
            <a:r>
              <a:rPr lang="en-CA" sz="3600" dirty="0"/>
              <a:t>82% of Canadian smokers start between the ages of 14 and 25.</a:t>
            </a:r>
          </a:p>
          <a:p>
            <a:r>
              <a:rPr lang="en-CA" sz="3600" dirty="0"/>
              <a:t>480,000 people die each year in Canada due to smoking related illnesses </a:t>
            </a:r>
          </a:p>
          <a:p>
            <a:r>
              <a:rPr lang="en-CA" sz="3600" dirty="0"/>
              <a:t>Over 41,000 of them from second-hand smoke.</a:t>
            </a:r>
          </a:p>
          <a:p>
            <a:r>
              <a:rPr lang="en-CA" sz="3600" dirty="0"/>
              <a:t>More than five times the number of Canadians who die from traffic injuries, alcohol abuse, murder and suicide combined. </a:t>
            </a:r>
          </a:p>
          <a:p>
            <a:endParaRPr lang="en-CA" dirty="0"/>
          </a:p>
        </p:txBody>
      </p:sp>
    </p:spTree>
    <p:extLst>
      <p:ext uri="{BB962C8B-B14F-4D97-AF65-F5344CB8AC3E}">
        <p14:creationId xmlns:p14="http://schemas.microsoft.com/office/powerpoint/2010/main" val="52964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814B-EDE1-7C25-85EA-7FE26973FB2B}"/>
              </a:ext>
            </a:extLst>
          </p:cNvPr>
          <p:cNvSpPr>
            <a:spLocks noGrp="1"/>
          </p:cNvSpPr>
          <p:nvPr>
            <p:ph type="title"/>
          </p:nvPr>
        </p:nvSpPr>
        <p:spPr/>
        <p:txBody>
          <a:bodyPr/>
          <a:lstStyle/>
          <a:p>
            <a:r>
              <a:rPr lang="en-CA" dirty="0"/>
              <a:t>What about Vaping?</a:t>
            </a:r>
            <a:endParaRPr lang="en-US" dirty="0"/>
          </a:p>
        </p:txBody>
      </p:sp>
      <p:sp>
        <p:nvSpPr>
          <p:cNvPr id="3" name="Content Placeholder 2">
            <a:extLst>
              <a:ext uri="{FF2B5EF4-FFF2-40B4-BE49-F238E27FC236}">
                <a16:creationId xmlns:a16="http://schemas.microsoft.com/office/drawing/2014/main" id="{1069D56E-AC30-CF46-5181-7C3FD033CCC8}"/>
              </a:ext>
            </a:extLst>
          </p:cNvPr>
          <p:cNvSpPr>
            <a:spLocks noGrp="1"/>
          </p:cNvSpPr>
          <p:nvPr>
            <p:ph idx="1"/>
          </p:nvPr>
        </p:nvSpPr>
        <p:spPr/>
        <p:txBody>
          <a:bodyPr>
            <a:normAutofit fontScale="70000" lnSpcReduction="20000"/>
          </a:bodyPr>
          <a:lstStyle/>
          <a:p>
            <a:r>
              <a:rPr lang="en-US" b="0" i="0" dirty="0">
                <a:solidFill>
                  <a:srgbClr val="212529"/>
                </a:solidFill>
                <a:effectLst/>
                <a:latin typeface="Gotham Book"/>
              </a:rPr>
              <a:t>E-cigarettes and other vaping products Heat a liquid and turn it into an aerosol to be inhaled into the lungs. </a:t>
            </a:r>
          </a:p>
          <a:p>
            <a:r>
              <a:rPr lang="en-US" b="0" i="0" dirty="0">
                <a:solidFill>
                  <a:srgbClr val="212529"/>
                </a:solidFill>
                <a:effectLst/>
                <a:latin typeface="Gotham Book"/>
              </a:rPr>
              <a:t>These liquids are: propylene glycol, vegetable </a:t>
            </a:r>
            <a:r>
              <a:rPr lang="en-US" b="0" i="0" dirty="0" err="1">
                <a:solidFill>
                  <a:srgbClr val="212529"/>
                </a:solidFill>
                <a:effectLst/>
                <a:latin typeface="Gotham Book"/>
              </a:rPr>
              <a:t>glycerine</a:t>
            </a:r>
            <a:r>
              <a:rPr lang="en-US" b="0" i="0" dirty="0">
                <a:solidFill>
                  <a:srgbClr val="212529"/>
                </a:solidFill>
                <a:effectLst/>
                <a:latin typeface="Gotham Book"/>
              </a:rPr>
              <a:t> and </a:t>
            </a:r>
            <a:r>
              <a:rPr lang="en-US" b="0" i="0" dirty="0" err="1">
                <a:solidFill>
                  <a:srgbClr val="212529"/>
                </a:solidFill>
                <a:effectLst/>
                <a:latin typeface="Gotham Book"/>
              </a:rPr>
              <a:t>flavouring</a:t>
            </a:r>
            <a:r>
              <a:rPr lang="en-US" b="0" i="0" dirty="0">
                <a:solidFill>
                  <a:srgbClr val="212529"/>
                </a:solidFill>
                <a:effectLst/>
                <a:latin typeface="Gotham Book"/>
              </a:rPr>
              <a:t>. That’s like pouring oil into your lungs.</a:t>
            </a:r>
          </a:p>
          <a:p>
            <a:r>
              <a:rPr lang="en-US" b="0" i="0" dirty="0" err="1">
                <a:solidFill>
                  <a:srgbClr val="212529"/>
                </a:solidFill>
                <a:effectLst/>
                <a:latin typeface="Gotham Book"/>
              </a:rPr>
              <a:t>Flavours</a:t>
            </a:r>
            <a:r>
              <a:rPr lang="en-US" b="0" i="0" dirty="0">
                <a:solidFill>
                  <a:srgbClr val="212529"/>
                </a:solidFill>
                <a:effectLst/>
                <a:latin typeface="Gotham Book"/>
              </a:rPr>
              <a:t> have been banned. Blatant advertising to kids.</a:t>
            </a:r>
          </a:p>
          <a:p>
            <a:r>
              <a:rPr lang="en-US" b="0" i="0" dirty="0">
                <a:solidFill>
                  <a:srgbClr val="212529"/>
                </a:solidFill>
                <a:effectLst/>
                <a:latin typeface="Gotham Book"/>
              </a:rPr>
              <a:t>Many of these substances are considered safe for ingestion (eating); however, when these liquids are heated they create new chemicals that may not be safe to inhale. </a:t>
            </a:r>
          </a:p>
          <a:p>
            <a:r>
              <a:rPr lang="en-US" b="0" i="0" dirty="0">
                <a:solidFill>
                  <a:srgbClr val="212529"/>
                </a:solidFill>
                <a:effectLst/>
                <a:latin typeface="Gotham Book"/>
              </a:rPr>
              <a:t>For example, the heating process can create chemicals like formaldehyde and other contaminants such as nickel, tin and aluminum. They cause permanent </a:t>
            </a:r>
            <a:r>
              <a:rPr lang="en-US" b="0" i="0">
                <a:solidFill>
                  <a:srgbClr val="212529"/>
                </a:solidFill>
                <a:effectLst/>
                <a:latin typeface="Gotham Book"/>
              </a:rPr>
              <a:t>lung damage.</a:t>
            </a:r>
            <a:endParaRPr lang="en-US" b="0" i="0" dirty="0">
              <a:solidFill>
                <a:srgbClr val="212529"/>
              </a:solidFill>
              <a:effectLst/>
              <a:latin typeface="Gotham Book"/>
            </a:endParaRPr>
          </a:p>
          <a:p>
            <a:r>
              <a:rPr lang="en-US" dirty="0">
                <a:solidFill>
                  <a:srgbClr val="212529"/>
                </a:solidFill>
                <a:latin typeface="Gotham Book"/>
              </a:rPr>
              <a:t>These liquids are a vector to carry nicotine or other substances into the lungs. 1 Juul pod can contain </a:t>
            </a:r>
            <a:r>
              <a:rPr lang="en-US" dirty="0" err="1">
                <a:solidFill>
                  <a:srgbClr val="212529"/>
                </a:solidFill>
                <a:latin typeface="Gotham Book"/>
              </a:rPr>
              <a:t>tbe</a:t>
            </a:r>
            <a:r>
              <a:rPr lang="en-US" dirty="0">
                <a:solidFill>
                  <a:srgbClr val="212529"/>
                </a:solidFill>
                <a:latin typeface="Gotham Book"/>
              </a:rPr>
              <a:t> same amount of nicotine as 20 cigarettes.</a:t>
            </a:r>
            <a:endParaRPr lang="en-US" dirty="0"/>
          </a:p>
        </p:txBody>
      </p:sp>
    </p:spTree>
    <p:extLst>
      <p:ext uri="{BB962C8B-B14F-4D97-AF65-F5344CB8AC3E}">
        <p14:creationId xmlns:p14="http://schemas.microsoft.com/office/powerpoint/2010/main" val="3764225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200" b="1" dirty="0"/>
              <a:t>WHAT DO CIGARETTES CONTAIN?</a:t>
            </a:r>
          </a:p>
        </p:txBody>
      </p:sp>
      <p:sp>
        <p:nvSpPr>
          <p:cNvPr id="3" name="Content Placeholder 2"/>
          <p:cNvSpPr>
            <a:spLocks noGrp="1"/>
          </p:cNvSpPr>
          <p:nvPr>
            <p:ph idx="1"/>
          </p:nvPr>
        </p:nvSpPr>
        <p:spPr>
          <a:xfrm>
            <a:off x="457200" y="1484784"/>
            <a:ext cx="8229600" cy="4525963"/>
          </a:xfrm>
        </p:spPr>
        <p:txBody>
          <a:bodyPr/>
          <a:lstStyle/>
          <a:p>
            <a:r>
              <a:rPr lang="en-CA" sz="3400" dirty="0"/>
              <a:t>Over 4000 chemicals </a:t>
            </a:r>
          </a:p>
          <a:p>
            <a:r>
              <a:rPr lang="en-CA" sz="3400" dirty="0"/>
              <a:t>60 carcinogenic chemicals </a:t>
            </a:r>
          </a:p>
          <a:p>
            <a:r>
              <a:rPr lang="en-CA" sz="3400" dirty="0"/>
              <a:t>Nicotine - powerful mood-altering substance that is extremely toxic and addictive  </a:t>
            </a:r>
          </a:p>
          <a:p>
            <a:endParaRPr lang="en-CA" dirty="0"/>
          </a:p>
        </p:txBody>
      </p:sp>
      <p:pic>
        <p:nvPicPr>
          <p:cNvPr id="4" name="Picture 8" descr="group_of_cig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2915816" y="4005064"/>
            <a:ext cx="4176464" cy="24772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14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University of Central Qld\photos\pictograph - what is in cigaret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57200"/>
            <a:ext cx="7999040" cy="5782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62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Is it true second hand smoke is bad for you?</a:t>
            </a:r>
          </a:p>
        </p:txBody>
      </p:sp>
      <p:sp>
        <p:nvSpPr>
          <p:cNvPr id="3" name="Content Placeholder 2"/>
          <p:cNvSpPr>
            <a:spLocks noGrp="1"/>
          </p:cNvSpPr>
          <p:nvPr>
            <p:ph idx="1"/>
          </p:nvPr>
        </p:nvSpPr>
        <p:spPr/>
        <p:txBody>
          <a:bodyPr/>
          <a:lstStyle/>
          <a:p>
            <a:r>
              <a:rPr lang="en-CA" dirty="0"/>
              <a:t>Yes!</a:t>
            </a:r>
          </a:p>
          <a:p>
            <a:r>
              <a:rPr lang="en-CA" dirty="0"/>
              <a:t>When you breath second hand smoke much of it is coming off the other end of the cigarette and is not filtered.</a:t>
            </a:r>
          </a:p>
          <a:p>
            <a:r>
              <a:rPr lang="en-CA" dirty="0"/>
              <a:t>Smokers are at a higher risk for colds , </a:t>
            </a:r>
            <a:r>
              <a:rPr lang="en-CA" dirty="0" err="1"/>
              <a:t>flus</a:t>
            </a:r>
            <a:r>
              <a:rPr lang="en-CA" dirty="0"/>
              <a:t> and other respiratory diseases.</a:t>
            </a:r>
          </a:p>
          <a:p>
            <a:r>
              <a:rPr lang="en-CA" dirty="0"/>
              <a:t>When the smoker exhales you not only get the smoke but also the extra germs.</a:t>
            </a:r>
          </a:p>
          <a:p>
            <a:endParaRPr lang="en-CA" dirty="0"/>
          </a:p>
        </p:txBody>
      </p:sp>
      <p:pic>
        <p:nvPicPr>
          <p:cNvPr id="4" name="Picture 3" descr="sneeze 1.png"/>
          <p:cNvPicPr>
            <a:picLocks noChangeAspect="1"/>
          </p:cNvPicPr>
          <p:nvPr/>
        </p:nvPicPr>
        <p:blipFill>
          <a:blip r:embed="rId2" cstate="print"/>
          <a:stretch>
            <a:fillRect/>
          </a:stretch>
        </p:blipFill>
        <p:spPr>
          <a:xfrm>
            <a:off x="29594" y="122056"/>
            <a:ext cx="9114406" cy="6979352"/>
          </a:xfrm>
          <a:prstGeom prst="rect">
            <a:avLst/>
          </a:prstGeom>
        </p:spPr>
      </p:pic>
      <p:pic>
        <p:nvPicPr>
          <p:cNvPr id="5" name="Picture 4" descr="sneeze 2.jpg"/>
          <p:cNvPicPr>
            <a:picLocks noChangeAspect="1"/>
          </p:cNvPicPr>
          <p:nvPr/>
        </p:nvPicPr>
        <p:blipFill>
          <a:blip r:embed="rId3" cstate="print"/>
          <a:stretch>
            <a:fillRect/>
          </a:stretch>
        </p:blipFill>
        <p:spPr>
          <a:xfrm>
            <a:off x="6300192" y="5373216"/>
            <a:ext cx="2105025" cy="1638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iterate type="lt">
                                    <p:tmPct val="10000"/>
                                  </p:iterate>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388" y="116632"/>
            <a:ext cx="8229600" cy="1143000"/>
          </a:xfrm>
        </p:spPr>
        <p:txBody>
          <a:bodyPr>
            <a:noAutofit/>
          </a:bodyPr>
          <a:lstStyle/>
          <a:p>
            <a:r>
              <a:rPr lang="en-CA" sz="3200" b="1" dirty="0"/>
              <a:t>NICOTINE</a:t>
            </a:r>
            <a:r>
              <a:rPr lang="en-CA" sz="4200" b="1" dirty="0"/>
              <a:t> – WHAT IS IT?</a:t>
            </a:r>
          </a:p>
        </p:txBody>
      </p:sp>
      <p:sp>
        <p:nvSpPr>
          <p:cNvPr id="3" name="Content Placeholder 2"/>
          <p:cNvSpPr>
            <a:spLocks noGrp="1"/>
          </p:cNvSpPr>
          <p:nvPr>
            <p:ph idx="1"/>
          </p:nvPr>
        </p:nvSpPr>
        <p:spPr>
          <a:xfrm>
            <a:off x="179512" y="2780928"/>
            <a:ext cx="8507288" cy="3528392"/>
          </a:xfrm>
        </p:spPr>
        <p:txBody>
          <a:bodyPr>
            <a:normAutofit fontScale="70000" lnSpcReduction="20000"/>
          </a:bodyPr>
          <a:lstStyle/>
          <a:p>
            <a:r>
              <a:rPr lang="en-CA" sz="3400" dirty="0"/>
              <a:t>Is a base (that’s like a drain cleaner) that is stored in your brain.</a:t>
            </a:r>
          </a:p>
          <a:p>
            <a:r>
              <a:rPr lang="en-CA" sz="3400" dirty="0"/>
              <a:t>When you do things that make you body more acidic it neutralizes the nicotine and makes you crave more.</a:t>
            </a:r>
          </a:p>
          <a:p>
            <a:r>
              <a:rPr lang="en-CA" sz="3400" dirty="0"/>
              <a:t>This is why people often smoke a cigarette after they eat, drink coffee or alcohol, exercise, or have sex.</a:t>
            </a:r>
          </a:p>
          <a:p>
            <a:r>
              <a:rPr lang="en-CA" sz="3400" dirty="0"/>
              <a:t>Found only in the tobacco leaf.</a:t>
            </a:r>
          </a:p>
          <a:p>
            <a:r>
              <a:rPr lang="en-CA" sz="3400" dirty="0"/>
              <a:t>At low doses, it stimulates nerve cells.</a:t>
            </a:r>
          </a:p>
          <a:p>
            <a:r>
              <a:rPr lang="en-CA" sz="3400" dirty="0"/>
              <a:t>At high doses, it is a poison often used as an insecticide.</a:t>
            </a:r>
          </a:p>
          <a:p>
            <a:r>
              <a:rPr lang="en-CA" sz="3400" dirty="0"/>
              <a:t>It is highly addictive and very hard to quit.</a:t>
            </a:r>
          </a:p>
          <a:p>
            <a:pPr marL="0" indent="0">
              <a:buNone/>
            </a:pPr>
            <a:endParaRPr lang="en-CA" sz="3400" dirty="0"/>
          </a:p>
        </p:txBody>
      </p:sp>
      <p:pic>
        <p:nvPicPr>
          <p:cNvPr id="5" name="Picture 4" descr="Tobacco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60648"/>
            <a:ext cx="1707654" cy="22768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icotine 1.png"/>
          <p:cNvPicPr>
            <a:picLocks noChangeAspect="1"/>
          </p:cNvPicPr>
          <p:nvPr/>
        </p:nvPicPr>
        <p:blipFill>
          <a:blip r:embed="rId3" cstate="print"/>
          <a:stretch>
            <a:fillRect/>
          </a:stretch>
        </p:blipFill>
        <p:spPr>
          <a:xfrm>
            <a:off x="251520" y="332656"/>
            <a:ext cx="1477664" cy="1080120"/>
          </a:xfrm>
          <a:prstGeom prst="rect">
            <a:avLst/>
          </a:prstGeom>
        </p:spPr>
      </p:pic>
    </p:spTree>
    <p:extLst>
      <p:ext uri="{BB962C8B-B14F-4D97-AF65-F5344CB8AC3E}">
        <p14:creationId xmlns:p14="http://schemas.microsoft.com/office/powerpoint/2010/main" val="291422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5" dur="10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wipe(down)">
                                      <p:cBhvr>
                                        <p:cTn id="60" dur="580">
                                          <p:stCondLst>
                                            <p:cond delay="0"/>
                                          </p:stCondLst>
                                        </p:cTn>
                                        <p:tgtEl>
                                          <p:spTgt spid="3">
                                            <p:txEl>
                                              <p:pRg st="6" end="6"/>
                                            </p:txEl>
                                          </p:spTgt>
                                        </p:tgtEl>
                                      </p:cBhvr>
                                    </p:animEffect>
                                    <p:anim calcmode="lin" valueType="num">
                                      <p:cBhvr>
                                        <p:cTn id="6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6" end="6"/>
                                            </p:txEl>
                                          </p:spTgt>
                                        </p:tgtEl>
                                      </p:cBhvr>
                                      <p:to x="100000" y="60000"/>
                                    </p:animScale>
                                    <p:animScale>
                                      <p:cBhvr>
                                        <p:cTn id="67" dur="166" decel="50000">
                                          <p:stCondLst>
                                            <p:cond delay="676"/>
                                          </p:stCondLst>
                                        </p:cTn>
                                        <p:tgtEl>
                                          <p:spTgt spid="3">
                                            <p:txEl>
                                              <p:pRg st="6" end="6"/>
                                            </p:txEl>
                                          </p:spTgt>
                                        </p:tgtEl>
                                      </p:cBhvr>
                                      <p:to x="100000" y="100000"/>
                                    </p:animScale>
                                    <p:animScale>
                                      <p:cBhvr>
                                        <p:cTn id="68" dur="26">
                                          <p:stCondLst>
                                            <p:cond delay="1312"/>
                                          </p:stCondLst>
                                        </p:cTn>
                                        <p:tgtEl>
                                          <p:spTgt spid="3">
                                            <p:txEl>
                                              <p:pRg st="6" end="6"/>
                                            </p:txEl>
                                          </p:spTgt>
                                        </p:tgtEl>
                                      </p:cBhvr>
                                      <p:to x="100000" y="80000"/>
                                    </p:animScale>
                                    <p:animScale>
                                      <p:cBhvr>
                                        <p:cTn id="69" dur="166" decel="50000">
                                          <p:stCondLst>
                                            <p:cond delay="1338"/>
                                          </p:stCondLst>
                                        </p:cTn>
                                        <p:tgtEl>
                                          <p:spTgt spid="3">
                                            <p:txEl>
                                              <p:pRg st="6" end="6"/>
                                            </p:txEl>
                                          </p:spTgt>
                                        </p:tgtEl>
                                      </p:cBhvr>
                                      <p:to x="100000" y="100000"/>
                                    </p:animScale>
                                    <p:animScale>
                                      <p:cBhvr>
                                        <p:cTn id="70" dur="26">
                                          <p:stCondLst>
                                            <p:cond delay="1642"/>
                                          </p:stCondLst>
                                        </p:cTn>
                                        <p:tgtEl>
                                          <p:spTgt spid="3">
                                            <p:txEl>
                                              <p:pRg st="6" end="6"/>
                                            </p:txEl>
                                          </p:spTgt>
                                        </p:tgtEl>
                                      </p:cBhvr>
                                      <p:to x="100000" y="90000"/>
                                    </p:animScale>
                                    <p:animScale>
                                      <p:cBhvr>
                                        <p:cTn id="71" dur="166" decel="50000">
                                          <p:stCondLst>
                                            <p:cond delay="1668"/>
                                          </p:stCondLst>
                                        </p:cTn>
                                        <p:tgtEl>
                                          <p:spTgt spid="3">
                                            <p:txEl>
                                              <p:pRg st="6" end="6"/>
                                            </p:txEl>
                                          </p:spTgt>
                                        </p:tgtEl>
                                      </p:cBhvr>
                                      <p:to x="100000" y="100000"/>
                                    </p:animScale>
                                    <p:animScale>
                                      <p:cBhvr>
                                        <p:cTn id="72" dur="26">
                                          <p:stCondLst>
                                            <p:cond delay="1808"/>
                                          </p:stCondLst>
                                        </p:cTn>
                                        <p:tgtEl>
                                          <p:spTgt spid="3">
                                            <p:txEl>
                                              <p:pRg st="6" end="6"/>
                                            </p:txEl>
                                          </p:spTgt>
                                        </p:tgtEl>
                                      </p:cBhvr>
                                      <p:to x="100000" y="95000"/>
                                    </p:animScale>
                                    <p:animScale>
                                      <p:cBhvr>
                                        <p:cTn id="7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Diseases caused by cigarette smoking</a:t>
            </a:r>
          </a:p>
        </p:txBody>
      </p:sp>
      <p:sp>
        <p:nvSpPr>
          <p:cNvPr id="3" name="Content Placeholder 2"/>
          <p:cNvSpPr>
            <a:spLocks noGrp="1"/>
          </p:cNvSpPr>
          <p:nvPr>
            <p:ph idx="1"/>
          </p:nvPr>
        </p:nvSpPr>
        <p:spPr/>
        <p:txBody>
          <a:bodyPr>
            <a:normAutofit fontScale="92500" lnSpcReduction="20000"/>
          </a:bodyPr>
          <a:lstStyle/>
          <a:p>
            <a:r>
              <a:rPr lang="en-CA" dirty="0"/>
              <a:t>Cancer (Lung, throat, tongue, mouth)</a:t>
            </a:r>
          </a:p>
          <a:p>
            <a:endParaRPr lang="en-CA" dirty="0"/>
          </a:p>
          <a:p>
            <a:r>
              <a:rPr lang="en-CA" dirty="0"/>
              <a:t>Emphysema (The alveoli burst and you don’t have enough surface area to get oxygen.)</a:t>
            </a:r>
          </a:p>
          <a:p>
            <a:pPr>
              <a:buNone/>
            </a:pPr>
            <a:endParaRPr lang="en-CA" dirty="0"/>
          </a:p>
          <a:p>
            <a:r>
              <a:rPr lang="en-CA" dirty="0"/>
              <a:t>Asthma the bronchioles contract and restrict the air space. It’s hard to exhale.</a:t>
            </a:r>
          </a:p>
          <a:p>
            <a:endParaRPr lang="en-CA" dirty="0"/>
          </a:p>
          <a:p>
            <a:r>
              <a:rPr lang="en-CA" dirty="0"/>
              <a:t>Bronchitis inflammation of bronchi and bronchioles</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Footlight MT Light"/>
        <a:ea typeface=""/>
        <a:cs typeface=""/>
      </a:majorFont>
      <a:minorFont>
        <a:latin typeface="Footlight M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844</Words>
  <Application>Microsoft Office PowerPoint</Application>
  <PresentationFormat>On-screen Show (4:3)</PresentationFormat>
  <Paragraphs>101</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Footlight MT Light</vt:lpstr>
      <vt:lpstr>Gotham Book</vt:lpstr>
      <vt:lpstr>Office Theme</vt:lpstr>
      <vt:lpstr>SMOKING</vt:lpstr>
      <vt:lpstr>PowerPoint Presentation</vt:lpstr>
      <vt:lpstr>FACTS</vt:lpstr>
      <vt:lpstr>What about Vaping?</vt:lpstr>
      <vt:lpstr>WHAT DO CIGARETTES CONTAIN?</vt:lpstr>
      <vt:lpstr>PowerPoint Presentation</vt:lpstr>
      <vt:lpstr>Is it true second hand smoke is bad for you?</vt:lpstr>
      <vt:lpstr>NICOTINE – WHAT IS IT?</vt:lpstr>
      <vt:lpstr>Diseases caused by cigarette smoking</vt:lpstr>
      <vt:lpstr>PowerPoint Presentation</vt:lpstr>
      <vt:lpstr>OTHER EFFECTS OF SMOKING  ON HEALTH *Smoking makes the following happen faster and more frequently*</vt:lpstr>
      <vt:lpstr>EYES</vt:lpstr>
      <vt:lpstr>MOUTH</vt:lpstr>
      <vt:lpstr>BRAIN</vt:lpstr>
      <vt:lpstr>SKIN DAMAGE</vt:lpstr>
      <vt:lpstr>Heart Disease</vt:lpstr>
      <vt:lpstr>PowerPoint Presentation</vt:lpstr>
      <vt:lpstr>PowerPoint Presentation</vt:lpstr>
      <vt:lpstr>PowerPoint Presentation</vt:lpstr>
      <vt:lpstr>PowerPoint Presentation</vt:lpstr>
      <vt:lpstr>PowerPoint Presentation</vt:lpstr>
      <vt:lpstr>HEALTH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SMOKING</dc:title>
  <dc:creator>Harani</dc:creator>
  <cp:lastModifiedBy>Anna Katherine Walsh</cp:lastModifiedBy>
  <cp:revision>27</cp:revision>
  <dcterms:created xsi:type="dcterms:W3CDTF">2013-11-12T23:50:12Z</dcterms:created>
  <dcterms:modified xsi:type="dcterms:W3CDTF">2023-11-01T18:37:10Z</dcterms:modified>
</cp:coreProperties>
</file>