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4"/>
  </p:notesMasterIdLst>
  <p:sldIdLst>
    <p:sldId id="256" r:id="rId2"/>
    <p:sldId id="257" r:id="rId3"/>
    <p:sldId id="264" r:id="rId4"/>
    <p:sldId id="265" r:id="rId5"/>
    <p:sldId id="262" r:id="rId6"/>
    <p:sldId id="263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1" r:id="rId34"/>
    <p:sldId id="290" r:id="rId35"/>
    <p:sldId id="288" r:id="rId36"/>
    <p:sldId id="289" r:id="rId37"/>
    <p:sldId id="292" r:id="rId38"/>
    <p:sldId id="293" r:id="rId39"/>
    <p:sldId id="294" r:id="rId40"/>
    <p:sldId id="295" r:id="rId41"/>
    <p:sldId id="297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0077450" cy="7562850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1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2A06218-EA95-4E3A-A6C1-867758DD9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0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C79E2B3-C74D-405F-9D13-BB5131C012D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5047ACD-2C2B-4408-B929-AFCDBD24885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3FE04A2-56A0-4079-8DA9-8EC5B863747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B8024CD-9C63-4AEF-9B48-B1A1CA4640C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745" y="2775278"/>
            <a:ext cx="8061960" cy="2861736"/>
          </a:xfrm>
        </p:spPr>
        <p:txBody>
          <a:bodyPr>
            <a:normAutofit/>
          </a:bodyPr>
          <a:lstStyle>
            <a:lvl1pPr>
              <a:defRPr sz="5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745" y="5697534"/>
            <a:ext cx="8061960" cy="126227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CC2184-2632-47A4-B5DD-D7DD4BF5A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DDC01-3793-4871-8B80-3E421326DF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6258" y="2014454"/>
            <a:ext cx="1644858" cy="49453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1757" y="2014454"/>
            <a:ext cx="5776543" cy="49453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7D929-4852-40F6-BBAF-2D2BD970CC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03E81-3A47-45EA-A0EE-C16BDB893F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5" y="5533267"/>
            <a:ext cx="8061960" cy="1426545"/>
          </a:xfrm>
        </p:spPr>
        <p:txBody>
          <a:bodyPr anchor="t"/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5" y="4262344"/>
            <a:ext cx="8061960" cy="121133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44B6-57CB-49D7-9117-9F1992700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459F5-0054-4F84-9D17-B6BB16798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07745" y="1703478"/>
            <a:ext cx="8061960" cy="1272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07745" y="3025140"/>
            <a:ext cx="3930206" cy="39629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59654" y="3025140"/>
            <a:ext cx="3930206" cy="39652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0308" y="3025140"/>
            <a:ext cx="3708502" cy="68569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2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83836" y="3025140"/>
            <a:ext cx="3705272" cy="68569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2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540A4-A708-4354-951B-F8EC1D3166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07745" y="1703478"/>
            <a:ext cx="8061960" cy="1272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07745" y="3731006"/>
            <a:ext cx="3930206" cy="32570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59653" y="3731006"/>
            <a:ext cx="3930206" cy="32570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E6CD0-BFCA-4929-98CC-D3B60C699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BB63F-D536-4418-B1A8-056B6F878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5" y="2012969"/>
            <a:ext cx="3252177" cy="2396353"/>
          </a:xfrm>
        </p:spPr>
        <p:txBody>
          <a:bodyPr anchor="b">
            <a:normAutofit/>
          </a:bodyPr>
          <a:lstStyle>
            <a:lvl1pPr algn="l">
              <a:defRPr sz="3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306" y="2014454"/>
            <a:ext cx="4637399" cy="493671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5" y="4478486"/>
            <a:ext cx="3252177" cy="247616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822B5-846D-43BE-80CD-36585C337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5" y="2016760"/>
            <a:ext cx="3255016" cy="2399944"/>
          </a:xfrm>
        </p:spPr>
        <p:txBody>
          <a:bodyPr anchor="b">
            <a:normAutofit/>
          </a:bodyPr>
          <a:lstStyle>
            <a:lvl1pPr algn="l">
              <a:defRPr sz="3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18831" y="2520950"/>
            <a:ext cx="4450874" cy="3697393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5" y="4477207"/>
            <a:ext cx="3255016" cy="2480615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BA58E-FA96-426E-BBF8-7666890FD3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296368" y="632782"/>
            <a:ext cx="95039" cy="6311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444214" y="632782"/>
            <a:ext cx="634879" cy="6311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7745" y="1703478"/>
            <a:ext cx="8061960" cy="1272713"/>
          </a:xfrm>
          <a:prstGeom prst="rect">
            <a:avLst/>
          </a:prstGeom>
        </p:spPr>
        <p:txBody>
          <a:bodyPr vert="horz" lIns="100794" tIns="50397" rIns="100794" bIns="50397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5" y="3054511"/>
            <a:ext cx="8061960" cy="3903312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975" y="605201"/>
            <a:ext cx="1310523" cy="32853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1095" y="605201"/>
            <a:ext cx="1037284" cy="33276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564131-3E6C-4897-AE35-FD962C5875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22075" y="943930"/>
            <a:ext cx="2475818" cy="332186"/>
          </a:xfrm>
          <a:prstGeom prst="rect">
            <a:avLst/>
          </a:prstGeom>
        </p:spPr>
        <p:txBody>
          <a:bodyPr vert="horz" lIns="100794" tIns="0" rIns="100794" bIns="50397" rtlCol="0" anchor="t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1007943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4369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57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43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59929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11915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900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886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267872" indent="-201589" algn="l" defTabSz="1007943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1.xml"/><Relationship Id="rId26" Type="http://schemas.openxmlformats.org/officeDocument/2006/relationships/slide" Target="slide47.xml"/><Relationship Id="rId3" Type="http://schemas.openxmlformats.org/officeDocument/2006/relationships/hyperlink" Target="#page3" TargetMode="External"/><Relationship Id="rId21" Type="http://schemas.openxmlformats.org/officeDocument/2006/relationships/slide" Target="slide37.xml"/><Relationship Id="rId7" Type="http://schemas.openxmlformats.org/officeDocument/2006/relationships/slide" Target="slide3.xml"/><Relationship Id="rId12" Type="http://schemas.openxmlformats.org/officeDocument/2006/relationships/slide" Target="slide19.xml"/><Relationship Id="rId17" Type="http://schemas.openxmlformats.org/officeDocument/2006/relationships/slide" Target="slide29.xml"/><Relationship Id="rId25" Type="http://schemas.openxmlformats.org/officeDocument/2006/relationships/slide" Target="slide45.xml"/><Relationship Id="rId2" Type="http://schemas.openxmlformats.org/officeDocument/2006/relationships/notesSlide" Target="../notesSlides/notesSlide2.xml"/><Relationship Id="rId16" Type="http://schemas.openxmlformats.org/officeDocument/2006/relationships/slide" Target="slide27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7.xml"/><Relationship Id="rId24" Type="http://schemas.openxmlformats.org/officeDocument/2006/relationships/slide" Target="slide43.xml"/><Relationship Id="rId5" Type="http://schemas.openxmlformats.org/officeDocument/2006/relationships/slide" Target="slide7.xml"/><Relationship Id="rId15" Type="http://schemas.openxmlformats.org/officeDocument/2006/relationships/slide" Target="slide25.xml"/><Relationship Id="rId23" Type="http://schemas.openxmlformats.org/officeDocument/2006/relationships/slide" Target="slide41.xml"/><Relationship Id="rId28" Type="http://schemas.openxmlformats.org/officeDocument/2006/relationships/slide" Target="slide51.xml"/><Relationship Id="rId10" Type="http://schemas.openxmlformats.org/officeDocument/2006/relationships/slide" Target="slide15.xml"/><Relationship Id="rId19" Type="http://schemas.openxmlformats.org/officeDocument/2006/relationships/slide" Target="slide33.xml"/><Relationship Id="rId4" Type="http://schemas.openxmlformats.org/officeDocument/2006/relationships/slide" Target="slide5.xml"/><Relationship Id="rId9" Type="http://schemas.openxmlformats.org/officeDocument/2006/relationships/slide" Target="slide13.xml"/><Relationship Id="rId14" Type="http://schemas.openxmlformats.org/officeDocument/2006/relationships/slide" Target="slide23.xml"/><Relationship Id="rId22" Type="http://schemas.openxmlformats.org/officeDocument/2006/relationships/slide" Target="slide39.xml"/><Relationship Id="rId27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#page2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69387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Excretion Review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/>
            <a:r>
              <a:rPr lang="en-CA" smtClean="0"/>
              <a:t>01. Kidneys</a:t>
            </a:r>
          </a:p>
          <a:p>
            <a:pPr marL="0" indent="0" algn="ctr" eaLnBrk="1"/>
            <a:r>
              <a:rPr lang="en-CA" smtClean="0"/>
              <a:t>02. Ureters</a:t>
            </a:r>
          </a:p>
          <a:p>
            <a:pPr marL="0" indent="0" algn="ctr" eaLnBrk="1"/>
            <a:r>
              <a:rPr lang="en-CA" smtClean="0"/>
              <a:t>03. Bladder</a:t>
            </a:r>
          </a:p>
          <a:p>
            <a:pPr marL="0" indent="0" algn="ctr" eaLnBrk="1"/>
            <a:r>
              <a:rPr lang="en-CA" smtClean="0"/>
              <a:t>04. Urethra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Why does it take intense concentration to stop yourself from peeing when your bladder is full?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r>
              <a:rPr lang="en-CA" smtClean="0"/>
              <a:t>The urethra is controlled by two muscles, and only one of them voluntary, skeletal muscle.  The other muscle is smooth muscle that you cannot control.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What waste product is excreted through the skin?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Sweat </a:t>
            </a:r>
          </a:p>
          <a:p>
            <a:pPr algn="ctr" eaLnBrk="1"/>
            <a:r>
              <a:rPr lang="en-CA" smtClean="0"/>
              <a:t>(containing salt, ammonia, and excess water)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Which two gases are exchanged in the respiratory system, and which of them is waste?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Oxygen and carbon dioxide (which is waste)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Which three structures in the body function in waste elimination?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Kidneys</a:t>
            </a:r>
          </a:p>
          <a:p>
            <a:pPr algn="ctr" eaLnBrk="1"/>
            <a:r>
              <a:rPr lang="en-CA" smtClean="0"/>
              <a:t>Sweat glands</a:t>
            </a:r>
          </a:p>
          <a:p>
            <a:pPr algn="ctr" eaLnBrk="1"/>
            <a:r>
              <a:rPr lang="en-CA" smtClean="0"/>
              <a:t>Lungs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Name four substances that can be considered waste that your body needs to get rid of.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/>
        </p:nvGraphicFramePr>
        <p:xfrm>
          <a:off x="0" y="0"/>
          <a:ext cx="10075863" cy="7562850"/>
        </p:xfrm>
        <a:graphic>
          <a:graphicData uri="http://schemas.openxmlformats.org/drawingml/2006/table">
            <a:tbl>
              <a:tblPr/>
              <a:tblGrid>
                <a:gridCol w="2014538"/>
                <a:gridCol w="2014537"/>
                <a:gridCol w="2016125"/>
                <a:gridCol w="2014538"/>
                <a:gridCol w="2016125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icrosoft YaHei" charset="-122"/>
                        </a:rPr>
                        <a:t>Urinary System</a:t>
                      </a:r>
                    </a:p>
                  </a:txBody>
                  <a:tcPr marL="90000" marR="90000" marT="6444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icrosoft YaHei" charset="-122"/>
                        </a:rPr>
                        <a:t>Waste Elimination</a:t>
                      </a:r>
                    </a:p>
                  </a:txBody>
                  <a:tcPr marL="90000" marR="90000" marT="6620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icrosoft YaHei" charset="-122"/>
                        </a:rPr>
                        <a:t>Concentration</a:t>
                      </a:r>
                    </a:p>
                  </a:txBody>
                  <a:tcPr marL="90000" marR="90000" marT="6620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icrosoft YaHei" charset="-122"/>
                        </a:rPr>
                        <a:t>Definitions</a:t>
                      </a:r>
                    </a:p>
                  </a:txBody>
                  <a:tcPr marL="90000" marR="90000" marT="6620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Microsoft YaHei" charset="-122"/>
                        </a:rPr>
                        <a:t>Random</a:t>
                      </a:r>
                    </a:p>
                  </a:txBody>
                  <a:tcPr marL="90000" marR="90000" marT="66204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4199" name="AutoShape 103">
            <a:hlinkClick r:id="rId3"/>
          </p:cNvPr>
          <p:cNvSpPr>
            <a:spLocks noChangeArrowheads="1"/>
          </p:cNvSpPr>
          <p:nvPr/>
        </p:nvSpPr>
        <p:spPr bwMode="auto">
          <a:xfrm>
            <a:off x="19050" y="129857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19" name="AutoShape 104"/>
          <p:cNvSpPr>
            <a:spLocks noChangeArrowheads="1"/>
          </p:cNvSpPr>
          <p:nvPr/>
        </p:nvSpPr>
        <p:spPr bwMode="auto">
          <a:xfrm>
            <a:off x="2033588" y="129857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0" name="AutoShape 105"/>
          <p:cNvSpPr>
            <a:spLocks noChangeArrowheads="1"/>
          </p:cNvSpPr>
          <p:nvPr/>
        </p:nvSpPr>
        <p:spPr bwMode="auto">
          <a:xfrm>
            <a:off x="4041775" y="129857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1" name="AutoShape 106"/>
          <p:cNvSpPr>
            <a:spLocks noChangeArrowheads="1"/>
          </p:cNvSpPr>
          <p:nvPr/>
        </p:nvSpPr>
        <p:spPr bwMode="auto">
          <a:xfrm>
            <a:off x="6057900" y="129857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2" name="AutoShape 107"/>
          <p:cNvSpPr>
            <a:spLocks noChangeArrowheads="1"/>
          </p:cNvSpPr>
          <p:nvPr/>
        </p:nvSpPr>
        <p:spPr bwMode="auto">
          <a:xfrm>
            <a:off x="8074025" y="129857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204" name="AutoShape 10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50" y="255905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24" name="AutoShape 109"/>
          <p:cNvSpPr>
            <a:spLocks noChangeArrowheads="1"/>
          </p:cNvSpPr>
          <p:nvPr/>
        </p:nvSpPr>
        <p:spPr bwMode="auto">
          <a:xfrm>
            <a:off x="2033588" y="255905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5" name="AutoShape 110"/>
          <p:cNvSpPr>
            <a:spLocks noChangeArrowheads="1"/>
          </p:cNvSpPr>
          <p:nvPr/>
        </p:nvSpPr>
        <p:spPr bwMode="auto">
          <a:xfrm>
            <a:off x="4041775" y="2560638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6" name="AutoShape 111"/>
          <p:cNvSpPr>
            <a:spLocks noChangeArrowheads="1"/>
          </p:cNvSpPr>
          <p:nvPr/>
        </p:nvSpPr>
        <p:spPr bwMode="auto">
          <a:xfrm>
            <a:off x="6057900" y="2560638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7" name="AutoShape 112"/>
          <p:cNvSpPr>
            <a:spLocks noChangeArrowheads="1"/>
          </p:cNvSpPr>
          <p:nvPr/>
        </p:nvSpPr>
        <p:spPr bwMode="auto">
          <a:xfrm>
            <a:off x="8074025" y="2560638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8" name="AutoShape 113"/>
          <p:cNvSpPr>
            <a:spLocks noChangeArrowheads="1"/>
          </p:cNvSpPr>
          <p:nvPr/>
        </p:nvSpPr>
        <p:spPr bwMode="auto">
          <a:xfrm>
            <a:off x="8074025" y="3821113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29" name="AutoShape 114"/>
          <p:cNvSpPr>
            <a:spLocks noChangeArrowheads="1"/>
          </p:cNvSpPr>
          <p:nvPr/>
        </p:nvSpPr>
        <p:spPr bwMode="auto">
          <a:xfrm>
            <a:off x="6057900" y="3821113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0" name="AutoShape 115"/>
          <p:cNvSpPr>
            <a:spLocks noChangeArrowheads="1"/>
          </p:cNvSpPr>
          <p:nvPr/>
        </p:nvSpPr>
        <p:spPr bwMode="auto">
          <a:xfrm>
            <a:off x="4041775" y="382270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1" name="AutoShape 116"/>
          <p:cNvSpPr>
            <a:spLocks noChangeArrowheads="1"/>
          </p:cNvSpPr>
          <p:nvPr/>
        </p:nvSpPr>
        <p:spPr bwMode="auto">
          <a:xfrm>
            <a:off x="2025650" y="382270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213" name="AutoShape 11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9525" y="382270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14" name="AutoShape 1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525" y="5046663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34" name="AutoShape 119"/>
          <p:cNvSpPr>
            <a:spLocks noChangeArrowheads="1"/>
          </p:cNvSpPr>
          <p:nvPr/>
        </p:nvSpPr>
        <p:spPr bwMode="auto">
          <a:xfrm>
            <a:off x="2025650" y="504825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5" name="AutoShape 120"/>
          <p:cNvSpPr>
            <a:spLocks noChangeArrowheads="1"/>
          </p:cNvSpPr>
          <p:nvPr/>
        </p:nvSpPr>
        <p:spPr bwMode="auto">
          <a:xfrm>
            <a:off x="4041775" y="504825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6" name="AutoShape 121"/>
          <p:cNvSpPr>
            <a:spLocks noChangeArrowheads="1"/>
          </p:cNvSpPr>
          <p:nvPr/>
        </p:nvSpPr>
        <p:spPr bwMode="auto">
          <a:xfrm>
            <a:off x="6057900" y="504825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7" name="AutoShape 122"/>
          <p:cNvSpPr>
            <a:spLocks noChangeArrowheads="1"/>
          </p:cNvSpPr>
          <p:nvPr/>
        </p:nvSpPr>
        <p:spPr bwMode="auto">
          <a:xfrm>
            <a:off x="8074025" y="5048250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8" name="AutoShape 123"/>
          <p:cNvSpPr>
            <a:spLocks noChangeArrowheads="1"/>
          </p:cNvSpPr>
          <p:nvPr/>
        </p:nvSpPr>
        <p:spPr bwMode="auto">
          <a:xfrm>
            <a:off x="8074025" y="6345238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39" name="AutoShape 124"/>
          <p:cNvSpPr>
            <a:spLocks noChangeArrowheads="1"/>
          </p:cNvSpPr>
          <p:nvPr/>
        </p:nvSpPr>
        <p:spPr bwMode="auto">
          <a:xfrm>
            <a:off x="6057900" y="6345238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40" name="AutoShape 125"/>
          <p:cNvSpPr>
            <a:spLocks noChangeArrowheads="1"/>
          </p:cNvSpPr>
          <p:nvPr/>
        </p:nvSpPr>
        <p:spPr bwMode="auto">
          <a:xfrm>
            <a:off x="4041775" y="6345238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41" name="AutoShape 126"/>
          <p:cNvSpPr>
            <a:spLocks noChangeArrowheads="1"/>
          </p:cNvSpPr>
          <p:nvPr/>
        </p:nvSpPr>
        <p:spPr bwMode="auto">
          <a:xfrm>
            <a:off x="2025650" y="634682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223" name="AutoShape 127"/>
          <p:cNvSpPr>
            <a:spLocks noChangeArrowheads="1"/>
          </p:cNvSpPr>
          <p:nvPr/>
        </p:nvSpPr>
        <p:spPr bwMode="auto">
          <a:xfrm>
            <a:off x="9525" y="6346825"/>
            <a:ext cx="1984375" cy="1196975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2640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313" y="1703388"/>
            <a:ext cx="1584325" cy="493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100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14313" y="2928938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200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14313" y="4141788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300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14313" y="5365750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400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14313" y="6661150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500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230438" y="1693863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100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230438" y="2928938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200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230438" y="4141788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300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230438" y="5365750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action="ppaction://hlinksldjump"/>
              </a:rPr>
              <a:t>400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230438" y="6661150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action="ppaction://hlinksldjump"/>
              </a:rPr>
              <a:t>500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246563" y="1693863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action="ppaction://hlinksldjump"/>
              </a:rPr>
              <a:t>100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246563" y="2917825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action="ppaction://hlinksldjump"/>
              </a:rPr>
              <a:t>200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246563" y="4141788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 action="ppaction://hlinksldjump"/>
              </a:rPr>
              <a:t>300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246563" y="5365750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action="ppaction://hlinksldjump"/>
              </a:rPr>
              <a:t>400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246563" y="6661150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8" action="ppaction://hlinksldjump"/>
              </a:rPr>
              <a:t>500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62712" y="1705124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9" action="ppaction://hlinksldjump"/>
              </a:rPr>
              <a:t>100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62712" y="2917329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0" action="ppaction://hlinksldjump"/>
              </a:rPr>
              <a:t>200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62712" y="4141465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1" action="ppaction://hlinksldjump"/>
              </a:rPr>
              <a:t>300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62861" y="5365601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2" action="ppaction://hlinksldjump"/>
              </a:rPr>
              <a:t>400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62712" y="6672088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3" action="ppaction://hlinksldjump"/>
              </a:rPr>
              <a:t>500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78936" y="1693193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4" action="ppaction://hlinksldjump"/>
              </a:rPr>
              <a:t>100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78936" y="2917329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5" action="ppaction://hlinksldjump"/>
              </a:rPr>
              <a:t>200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79085" y="4141465"/>
            <a:ext cx="15843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6" action="ppaction://hlinksldjump"/>
              </a:rPr>
              <a:t>300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8936" y="5365601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7" action="ppaction://hlinksldjump"/>
              </a:rPr>
              <a:t>400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78936" y="6661745"/>
            <a:ext cx="1584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8" action="ppaction://hlinksldjump"/>
              </a:rPr>
              <a:t>500</a:t>
            </a:r>
            <a:endParaRPr lang="en-C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Carbon Dioxide</a:t>
            </a:r>
          </a:p>
          <a:p>
            <a:pPr algn="ctr" eaLnBrk="1"/>
            <a:r>
              <a:rPr lang="en-CA" smtClean="0"/>
              <a:t>Water</a:t>
            </a:r>
          </a:p>
          <a:p>
            <a:pPr algn="ctr" eaLnBrk="1"/>
            <a:r>
              <a:rPr lang="en-CA" smtClean="0"/>
              <a:t>Salt</a:t>
            </a:r>
          </a:p>
          <a:p>
            <a:pPr algn="ctr" eaLnBrk="1"/>
            <a:r>
              <a:rPr lang="en-CA" smtClean="0"/>
              <a:t>Ammonia (Nitrogen)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Once carbon dioxide waste has left the lungs, name the parts of the path it takes to exit from the mouth.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Bronchi</a:t>
            </a:r>
          </a:p>
          <a:p>
            <a:pPr algn="ctr" eaLnBrk="1"/>
            <a:r>
              <a:rPr lang="en-CA" smtClean="0"/>
              <a:t>Trachea</a:t>
            </a:r>
          </a:p>
          <a:p>
            <a:pPr algn="ctr" eaLnBrk="1"/>
            <a:r>
              <a:rPr lang="en-CA" smtClean="0"/>
              <a:t>Larynx</a:t>
            </a:r>
          </a:p>
          <a:p>
            <a:pPr algn="ctr" eaLnBrk="1"/>
            <a:r>
              <a:rPr lang="en-CA" smtClean="0"/>
              <a:t>Pharynx</a:t>
            </a:r>
          </a:p>
          <a:p>
            <a:pPr algn="ctr" eaLnBrk="1"/>
            <a:r>
              <a:rPr lang="en-CA" smtClean="0"/>
              <a:t>Mouth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What units are commonly used to measure concentration?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Grams per litre</a:t>
            </a:r>
          </a:p>
          <a:p>
            <a:pPr algn="ctr" eaLnBrk="1"/>
            <a:r>
              <a:rPr lang="en-CA" smtClean="0"/>
              <a:t>(g/L)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Define the terms solute and solvent.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en-CA" smtClean="0"/>
          </a:p>
          <a:p>
            <a:pPr eaLnBrk="1"/>
            <a:r>
              <a:rPr lang="en-CA" b="1" u="sng" smtClean="0"/>
              <a:t>Solute:</a:t>
            </a:r>
            <a:r>
              <a:rPr lang="en-CA" smtClean="0"/>
              <a:t> a substance that gets dissolved and is present in a smaller quantity.</a:t>
            </a:r>
          </a:p>
          <a:p>
            <a:pPr eaLnBrk="1"/>
            <a:endParaRPr lang="en-CA" b="1" u="sng" smtClean="0"/>
          </a:p>
          <a:p>
            <a:pPr eaLnBrk="1"/>
            <a:r>
              <a:rPr lang="en-CA" b="1" u="sng" smtClean="0"/>
              <a:t>Solvent:</a:t>
            </a:r>
            <a:r>
              <a:rPr lang="en-CA" smtClean="0"/>
              <a:t> a substance into which another dissolves and is present in the largest quantity.</a:t>
            </a:r>
            <a:endParaRPr lang="en-CA" b="1" u="sng" smtClean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What three factors can affect the solubility of a substance?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Temperature</a:t>
            </a:r>
          </a:p>
          <a:p>
            <a:pPr algn="ctr" eaLnBrk="1"/>
            <a:r>
              <a:rPr lang="en-CA" smtClean="0"/>
              <a:t>Pressure</a:t>
            </a:r>
          </a:p>
          <a:p>
            <a:pPr algn="ctr" eaLnBrk="1"/>
            <a:r>
              <a:rPr lang="en-CA" smtClean="0"/>
              <a:t>Nature of the substance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If 3.9g of Kool-Aid is dissolved in 2L of water, what is the concentration?</a:t>
            </a:r>
          </a:p>
          <a:p>
            <a:pPr algn="ctr" eaLnBrk="1"/>
            <a:r>
              <a:rPr lang="en-CA" smtClean="0"/>
              <a:t>(show formula, units, and all work)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What waste product do the kidneys produce?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C = m/v</a:t>
            </a:r>
          </a:p>
          <a:p>
            <a:pPr algn="ctr" eaLnBrk="1"/>
            <a:r>
              <a:rPr lang="en-CA" smtClean="0"/>
              <a:t>C = 3.9g / 2L</a:t>
            </a:r>
          </a:p>
          <a:p>
            <a:pPr algn="ctr" eaLnBrk="1"/>
            <a:r>
              <a:rPr lang="en-CA" smtClean="0"/>
              <a:t>C = 1.95 g/L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If you have 3L of solution with a concentration of 5g/L, and you add 1.5L of water to it, what is the new concentration?</a:t>
            </a:r>
          </a:p>
          <a:p>
            <a:pPr algn="ctr" eaLnBrk="1"/>
            <a:r>
              <a:rPr lang="en-CA" smtClean="0"/>
              <a:t>(Show formula, units, and all work)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r>
              <a:rPr lang="en-CA" smtClean="0"/>
              <a:t>C1V1 = C2V2</a:t>
            </a:r>
          </a:p>
          <a:p>
            <a:pPr algn="ctr" eaLnBrk="1"/>
            <a:r>
              <a:rPr lang="en-CA" smtClean="0"/>
              <a:t>(5g/L)(3L) = C2(3L+1.5L)</a:t>
            </a:r>
          </a:p>
          <a:p>
            <a:pPr algn="ctr" eaLnBrk="1"/>
            <a:r>
              <a:rPr lang="en-CA" smtClean="0"/>
              <a:t>15g = C2(4.5L)</a:t>
            </a:r>
          </a:p>
          <a:p>
            <a:pPr algn="ctr" eaLnBrk="1"/>
            <a:r>
              <a:rPr lang="en-CA" smtClean="0"/>
              <a:t>C2 = 15g/4.5L</a:t>
            </a:r>
          </a:p>
          <a:p>
            <a:pPr algn="ctr" eaLnBrk="1"/>
            <a:r>
              <a:rPr lang="en-CA" smtClean="0"/>
              <a:t>C2 = 3.33 g/L</a:t>
            </a:r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pPr algn="ctr"/>
            <a:r>
              <a:rPr lang="en-CA" dirty="0" smtClean="0"/>
              <a:t>What is excretion?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09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Excretion is the process by which your body gets rid of metabolic waste.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04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What is metabolism and what does it produce?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486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 smtClean="0"/>
          </a:p>
          <a:p>
            <a:pPr algn="ctr"/>
            <a:r>
              <a:rPr lang="en-CA" dirty="0" smtClean="0"/>
              <a:t>Metabolism refers to all the chemical reactions that take place in your body that keep you alive.</a:t>
            </a:r>
          </a:p>
          <a:p>
            <a:pPr algn="ctr"/>
            <a:r>
              <a:rPr lang="en-CA" dirty="0" smtClean="0"/>
              <a:t>It produces waste products that need to be eliminated.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93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/>
          </a:p>
          <a:p>
            <a:pPr algn="ctr"/>
            <a:r>
              <a:rPr lang="en-CA" dirty="0" smtClean="0"/>
              <a:t>What is meant by each of the following terms?</a:t>
            </a:r>
          </a:p>
          <a:p>
            <a:pPr algn="ctr"/>
            <a:r>
              <a:rPr lang="en-CA" dirty="0" smtClean="0"/>
              <a:t>Unsaturated</a:t>
            </a:r>
          </a:p>
          <a:p>
            <a:pPr algn="ctr"/>
            <a:r>
              <a:rPr lang="en-CA" dirty="0" smtClean="0"/>
              <a:t>Saturated</a:t>
            </a:r>
          </a:p>
          <a:p>
            <a:pPr algn="ctr"/>
            <a:r>
              <a:rPr lang="en-CA" dirty="0" smtClean="0"/>
              <a:t>Supersaturated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584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Unsaturated solutions contain less than the maximum amount of solute that could be dissolved.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Saturated solutions contain the maximum amount of solute that can be dissolved.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Supersaturated solutions contain more than the maximum amount of solute that can normally be dissolved, which often requires heating.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84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Define dilution (in terms of solute and solvent) and describe how dilution of the blood occurs in the human body.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395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Urine</a:t>
            </a:r>
          </a:p>
        </p:txBody>
      </p:sp>
      <p:sp>
        <p:nvSpPr>
          <p:cNvPr id="4" name="AutoShape 2">
            <a:hlinkClick r:id="rId2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Dilution is the process of decreasing the concentration of a solution by adding solvent.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The amount of solute stays the same.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Your kidneys dilute your blood by conserving water and signalling to the brain that you are thirsty.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775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Define the following terms:</a:t>
            </a:r>
          </a:p>
          <a:p>
            <a:pPr algn="ctr"/>
            <a:r>
              <a:rPr lang="en-CA" dirty="0" smtClean="0"/>
              <a:t>Heterogeneous</a:t>
            </a:r>
          </a:p>
          <a:p>
            <a:pPr algn="ctr"/>
            <a:r>
              <a:rPr lang="en-CA" dirty="0" smtClean="0"/>
              <a:t>Homogeneous</a:t>
            </a:r>
          </a:p>
          <a:p>
            <a:pPr algn="ctr"/>
            <a:r>
              <a:rPr lang="en-CA" dirty="0" smtClean="0"/>
              <a:t>Solution</a:t>
            </a:r>
          </a:p>
          <a:p>
            <a:pPr algn="ctr"/>
            <a:r>
              <a:rPr lang="en-CA" dirty="0" smtClean="0"/>
              <a:t>Colloid</a:t>
            </a:r>
          </a:p>
          <a:p>
            <a:pPr algn="ctr"/>
            <a:r>
              <a:rPr lang="en-CA" dirty="0" smtClean="0"/>
              <a:t>Concentration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539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469057"/>
            <a:ext cx="9067800" cy="629051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Heterogeneous: a mixture in which you can see the different particles that make it up with your eyes.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Homogeneous: a mixture in which you can’t see the different particles that make it up with your eyes.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Solution: a homogeneous mixtures in which a solute dissolves in a solvent.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Colloid: a homogeneous mixture in which you can see the different particles that make it up by using a microscope.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Concentration: the amount of solute dissolved in a solvent.</a:t>
            </a:r>
            <a:endParaRPr lang="en-CA" sz="2800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23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Which system in the body collects extra-cellular fluid from around cells and cleans it before returning it to the circulatory system?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399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 smtClean="0"/>
          </a:p>
          <a:p>
            <a:pPr algn="ctr"/>
            <a:r>
              <a:rPr lang="en-CA" dirty="0" smtClean="0"/>
              <a:t>The lymphatic system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51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Which two systems work together to feed oxygen to the cells of the body?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067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The respiratory system and</a:t>
            </a:r>
          </a:p>
          <a:p>
            <a:pPr algn="ctr"/>
            <a:r>
              <a:rPr lang="en-CA" dirty="0"/>
              <a:t>t</a:t>
            </a:r>
            <a:r>
              <a:rPr lang="en-CA" dirty="0" smtClean="0"/>
              <a:t>he circulatory system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4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r>
              <a:rPr lang="en-CA" dirty="0" smtClean="0"/>
              <a:t>Name the three different types of muscle.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70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Skeletal muscle</a:t>
            </a:r>
          </a:p>
          <a:p>
            <a:pPr algn="ctr"/>
            <a:r>
              <a:rPr lang="en-CA" dirty="0" smtClean="0"/>
              <a:t>Cardiac muscle</a:t>
            </a:r>
          </a:p>
          <a:p>
            <a:pPr algn="ctr"/>
            <a:r>
              <a:rPr lang="en-CA" dirty="0" smtClean="0"/>
              <a:t>Smooth muscle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994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CA" dirty="0" smtClean="0"/>
          </a:p>
          <a:p>
            <a:pPr algn="ctr"/>
            <a:r>
              <a:rPr lang="en-CA" dirty="0" smtClean="0"/>
              <a:t>When blood enters the heart through the vena cava, what are the names of the four chambers that it goes through (in order)?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374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How does your urinary system increase and decrease the concentration of your blood?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Right atrium</a:t>
            </a:r>
          </a:p>
          <a:p>
            <a:pPr algn="ctr"/>
            <a:r>
              <a:rPr lang="en-CA" dirty="0" smtClean="0"/>
              <a:t>Right ventricle</a:t>
            </a:r>
          </a:p>
          <a:p>
            <a:pPr algn="ctr"/>
            <a:r>
              <a:rPr lang="en-CA" dirty="0" smtClean="0"/>
              <a:t>Left atrium</a:t>
            </a:r>
          </a:p>
          <a:p>
            <a:pPr algn="ctr"/>
            <a:r>
              <a:rPr lang="en-CA" dirty="0" smtClean="0"/>
              <a:t>Left ventricle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71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745" y="757089"/>
            <a:ext cx="8061960" cy="3903312"/>
          </a:xfrm>
        </p:spPr>
        <p:txBody>
          <a:bodyPr/>
          <a:lstStyle/>
          <a:p>
            <a:pPr algn="ctr"/>
            <a:r>
              <a:rPr lang="en-CA" dirty="0" smtClean="0"/>
              <a:t>Name the parts in the diagram below:</a:t>
            </a:r>
          </a:p>
          <a:p>
            <a:pPr algn="ctr"/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310" y="1837209"/>
            <a:ext cx="490683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2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01. Artery</a:t>
            </a:r>
          </a:p>
          <a:p>
            <a:pPr algn="ctr"/>
            <a:r>
              <a:rPr lang="en-CA" dirty="0" smtClean="0"/>
              <a:t>02. Arteriole</a:t>
            </a:r>
          </a:p>
          <a:p>
            <a:pPr algn="ctr"/>
            <a:r>
              <a:rPr lang="en-CA" dirty="0" smtClean="0"/>
              <a:t>03. Capillary</a:t>
            </a:r>
          </a:p>
          <a:p>
            <a:pPr algn="ctr"/>
            <a:r>
              <a:rPr lang="en-CA" dirty="0" smtClean="0"/>
              <a:t>04. </a:t>
            </a:r>
            <a:r>
              <a:rPr lang="en-CA" dirty="0" err="1" smtClean="0"/>
              <a:t>Venule</a:t>
            </a:r>
            <a:endParaRPr lang="en-CA" dirty="0" smtClean="0"/>
          </a:p>
          <a:p>
            <a:pPr algn="ctr"/>
            <a:r>
              <a:rPr lang="en-CA" dirty="0" smtClean="0"/>
              <a:t>05. Vein</a:t>
            </a:r>
            <a:endParaRPr lang="en-CA" dirty="0"/>
          </a:p>
        </p:txBody>
      </p:sp>
      <p:sp>
        <p:nvSpPr>
          <p:cNvPr id="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01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r>
              <a:rPr lang="en-CA" smtClean="0"/>
              <a:t>It increases concentration by urinating and getting rid of excess water</a:t>
            </a:r>
            <a:br>
              <a:rPr lang="en-CA" smtClean="0"/>
            </a:br>
            <a:endParaRPr lang="en-CA" smtClean="0"/>
          </a:p>
          <a:p>
            <a:pPr algn="ctr" eaLnBrk="1"/>
            <a:r>
              <a:rPr lang="en-CA" smtClean="0"/>
              <a:t>It decreases concentration by conserving water and signalling to the brain that you are thirsty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69387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n-US" sz="3200">
                <a:solidFill>
                  <a:srgbClr val="FFFFFF"/>
                </a:solidFill>
              </a:rPr>
              <a:t>What three substances does the urinary system get rid of?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69387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n-US" sz="3200">
                <a:solidFill>
                  <a:srgbClr val="FFFFFF"/>
                </a:solidFill>
              </a:rPr>
              <a:t>Excess water, salts, and nitrogen.</a:t>
            </a:r>
          </a:p>
        </p:txBody>
      </p:sp>
      <p:sp>
        <p:nvSpPr>
          <p:cNvPr id="614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58200" y="6629400"/>
            <a:ext cx="1619250" cy="914400"/>
          </a:xfrm>
          <a:prstGeom prst="beve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en-CA" smtClean="0"/>
          </a:p>
          <a:p>
            <a:pPr algn="ctr" eaLnBrk="1"/>
            <a:endParaRPr lang="en-CA" smtClean="0"/>
          </a:p>
          <a:p>
            <a:pPr algn="ctr" eaLnBrk="1"/>
            <a:r>
              <a:rPr lang="en-CA" smtClean="0"/>
              <a:t>Name the parts of the urinary system in order (the exit point should be last).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</TotalTime>
  <Words>868</Words>
  <Application>Microsoft Office PowerPoint</Application>
  <PresentationFormat>Custom</PresentationFormat>
  <Paragraphs>234</Paragraphs>
  <Slides>52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Microsoft YaHei</vt:lpstr>
      <vt:lpstr>Times New Roman</vt:lpstr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Tuomas Kukkonen</dc:creator>
  <cp:lastModifiedBy>Tuomas</cp:lastModifiedBy>
  <cp:revision>27</cp:revision>
  <cp:lastPrinted>1601-01-01T00:00:00Z</cp:lastPrinted>
  <dcterms:created xsi:type="dcterms:W3CDTF">2011-10-06T01:07:41Z</dcterms:created>
  <dcterms:modified xsi:type="dcterms:W3CDTF">2014-02-14T14:14:04Z</dcterms:modified>
</cp:coreProperties>
</file>