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110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2F23-1BEF-4A0A-AD56-34AC68FAFB32}" type="datetimeFigureOut">
              <a:rPr lang="en-CA" smtClean="0"/>
              <a:pPr/>
              <a:t>2017-05-26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7DF7A-1D4F-4310-8E3E-172C4111620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2F23-1BEF-4A0A-AD56-34AC68FAFB32}" type="datetimeFigureOut">
              <a:rPr lang="en-CA" smtClean="0"/>
              <a:pPr/>
              <a:t>2017-05-26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7DF7A-1D4F-4310-8E3E-172C4111620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2F23-1BEF-4A0A-AD56-34AC68FAFB32}" type="datetimeFigureOut">
              <a:rPr lang="en-CA" smtClean="0"/>
              <a:pPr/>
              <a:t>2017-05-26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7DF7A-1D4F-4310-8E3E-172C4111620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2F23-1BEF-4A0A-AD56-34AC68FAFB32}" type="datetimeFigureOut">
              <a:rPr lang="en-CA" smtClean="0"/>
              <a:pPr/>
              <a:t>2017-05-26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7DF7A-1D4F-4310-8E3E-172C4111620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2F23-1BEF-4A0A-AD56-34AC68FAFB32}" type="datetimeFigureOut">
              <a:rPr lang="en-CA" smtClean="0"/>
              <a:pPr/>
              <a:t>2017-05-26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7DF7A-1D4F-4310-8E3E-172C4111620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2F23-1BEF-4A0A-AD56-34AC68FAFB32}" type="datetimeFigureOut">
              <a:rPr lang="en-CA" smtClean="0"/>
              <a:pPr/>
              <a:t>2017-05-26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7DF7A-1D4F-4310-8E3E-172C4111620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2F23-1BEF-4A0A-AD56-34AC68FAFB32}" type="datetimeFigureOut">
              <a:rPr lang="en-CA" smtClean="0"/>
              <a:pPr/>
              <a:t>2017-05-26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7DF7A-1D4F-4310-8E3E-172C4111620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2F23-1BEF-4A0A-AD56-34AC68FAFB32}" type="datetimeFigureOut">
              <a:rPr lang="en-CA" smtClean="0"/>
              <a:pPr/>
              <a:t>2017-05-26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7DF7A-1D4F-4310-8E3E-172C4111620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2F23-1BEF-4A0A-AD56-34AC68FAFB32}" type="datetimeFigureOut">
              <a:rPr lang="en-CA" smtClean="0"/>
              <a:pPr/>
              <a:t>2017-05-26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7DF7A-1D4F-4310-8E3E-172C4111620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2F23-1BEF-4A0A-AD56-34AC68FAFB32}" type="datetimeFigureOut">
              <a:rPr lang="en-CA" smtClean="0"/>
              <a:pPr/>
              <a:t>2017-05-26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7DF7A-1D4F-4310-8E3E-172C4111620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2F23-1BEF-4A0A-AD56-34AC68FAFB32}" type="datetimeFigureOut">
              <a:rPr lang="en-CA" smtClean="0"/>
              <a:pPr/>
              <a:t>2017-05-26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7DF7A-1D4F-4310-8E3E-172C4111620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A2F23-1BEF-4A0A-AD56-34AC68FAFB32}" type="datetimeFigureOut">
              <a:rPr lang="en-CA" smtClean="0"/>
              <a:pPr/>
              <a:t>2017-05-26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7DF7A-1D4F-4310-8E3E-172C41116209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Reproduction</a:t>
            </a:r>
            <a:br>
              <a:rPr lang="en-CA" dirty="0" smtClean="0"/>
            </a:br>
            <a:r>
              <a:rPr lang="en-CA" dirty="0" smtClean="0"/>
              <a:t>and artificial reproductive technologies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How to make eggs and sperm</a:t>
            </a:r>
          </a:p>
          <a:p>
            <a:r>
              <a:rPr lang="en-CA" dirty="0" smtClean="0"/>
              <a:t>What to do if you are having trouble conceiving a baby</a:t>
            </a:r>
          </a:p>
          <a:p>
            <a:endParaRPr lang="en-CA" dirty="0"/>
          </a:p>
        </p:txBody>
      </p:sp>
      <p:pic>
        <p:nvPicPr>
          <p:cNvPr id="4" name="Picture 3" descr="egg and sperm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4" y="332656"/>
            <a:ext cx="1952625" cy="23431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The egg has to nourish the embryo</a:t>
            </a:r>
            <a:br>
              <a:rPr lang="en-CA" dirty="0" smtClean="0"/>
            </a:br>
            <a:r>
              <a:rPr lang="en-CA" dirty="0" smtClean="0"/>
              <a:t>so it hogs all the cytoplasm</a:t>
            </a:r>
            <a:endParaRPr lang="en-CA" dirty="0"/>
          </a:p>
        </p:txBody>
      </p:sp>
      <p:pic>
        <p:nvPicPr>
          <p:cNvPr id="4" name="Content Placeholder 3" descr="spermato and oogenesi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1778550"/>
            <a:ext cx="7344816" cy="431474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Spermatogenesis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Occurs in the testes starting at puberty </a:t>
            </a:r>
          </a:p>
          <a:p>
            <a:r>
              <a:rPr lang="en-CA" dirty="0" smtClean="0"/>
              <a:t>It continues for life.</a:t>
            </a:r>
          </a:p>
          <a:p>
            <a:r>
              <a:rPr lang="en-CA" dirty="0" smtClean="0"/>
              <a:t>Every meiotic division makes 4 sperm</a:t>
            </a:r>
          </a:p>
          <a:p>
            <a:r>
              <a:rPr lang="en-CA" dirty="0" smtClean="0"/>
              <a:t>Meiosis is the opposite of</a:t>
            </a:r>
          </a:p>
          <a:p>
            <a:pPr>
              <a:buNone/>
            </a:pPr>
            <a:r>
              <a:rPr lang="en-CA" dirty="0" smtClean="0"/>
              <a:t>     fertilization</a:t>
            </a:r>
            <a:endParaRPr lang="en-CA" dirty="0"/>
          </a:p>
        </p:txBody>
      </p:sp>
      <p:pic>
        <p:nvPicPr>
          <p:cNvPr id="4" name="Picture 3" descr="sperm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28184" y="3645024"/>
            <a:ext cx="1676400" cy="2724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O</a:t>
            </a:r>
            <a:r>
              <a:rPr lang="en-CA" dirty="0" err="1" smtClean="0"/>
              <a:t>ogenesis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Occurs in the ovaries</a:t>
            </a:r>
          </a:p>
          <a:p>
            <a:r>
              <a:rPr lang="en-CA" dirty="0" smtClean="0"/>
              <a:t>At birth all the eggs have been made </a:t>
            </a:r>
          </a:p>
          <a:p>
            <a:r>
              <a:rPr lang="en-CA" dirty="0" smtClean="0"/>
              <a:t>they are stored in the ovary</a:t>
            </a:r>
          </a:p>
          <a:p>
            <a:r>
              <a:rPr lang="en-CA" dirty="0" smtClean="0"/>
              <a:t>They mature and one is released each month starting at puberty.</a:t>
            </a:r>
          </a:p>
          <a:p>
            <a:r>
              <a:rPr lang="en-CA" dirty="0" smtClean="0"/>
              <a:t>This is called ovulation</a:t>
            </a:r>
          </a:p>
          <a:p>
            <a:r>
              <a:rPr lang="en-CA" dirty="0" smtClean="0"/>
              <a:t>This stops at menopause</a:t>
            </a:r>
          </a:p>
        </p:txBody>
      </p:sp>
      <p:pic>
        <p:nvPicPr>
          <p:cNvPr id="4" name="Picture 3" descr="ovulation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3933057"/>
            <a:ext cx="3531644" cy="26683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Gametes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Eggs and sperm are special cells that contain half the number of chromosomes.</a:t>
            </a:r>
          </a:p>
          <a:p>
            <a:r>
              <a:rPr lang="en-CA" dirty="0" smtClean="0"/>
              <a:t>They are called gametes</a:t>
            </a:r>
          </a:p>
          <a:p>
            <a:r>
              <a:rPr lang="en-CA" dirty="0" smtClean="0"/>
              <a:t>They are made by meiosis.</a:t>
            </a:r>
          </a:p>
          <a:p>
            <a:endParaRPr lang="en-CA" dirty="0"/>
          </a:p>
        </p:txBody>
      </p:sp>
      <p:pic>
        <p:nvPicPr>
          <p:cNvPr id="4" name="Picture 3" descr="spermato and oogenesi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3861048"/>
            <a:ext cx="4320480" cy="27363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Hormone cycle and ovulation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/>
          </a:bodyPr>
          <a:lstStyle/>
          <a:p>
            <a:r>
              <a:rPr lang="en-CA" dirty="0" smtClean="0"/>
              <a:t>Your brain is your</a:t>
            </a:r>
          </a:p>
          <a:p>
            <a:pPr>
              <a:buNone/>
            </a:pPr>
            <a:r>
              <a:rPr lang="en-CA" dirty="0"/>
              <a:t> </a:t>
            </a:r>
            <a:r>
              <a:rPr lang="en-CA" dirty="0" smtClean="0"/>
              <a:t>   biggest sex organ</a:t>
            </a:r>
          </a:p>
          <a:p>
            <a:pPr>
              <a:buNone/>
            </a:pPr>
            <a:r>
              <a:rPr lang="en-CA" dirty="0" smtClean="0"/>
              <a:t>The pituitary makes </a:t>
            </a:r>
          </a:p>
          <a:p>
            <a:pPr>
              <a:buNone/>
            </a:pPr>
            <a:r>
              <a:rPr lang="en-CA" dirty="0" smtClean="0"/>
              <a:t>2 hormones: FSH and LH</a:t>
            </a:r>
          </a:p>
          <a:p>
            <a:pPr>
              <a:buNone/>
            </a:pPr>
            <a:r>
              <a:rPr lang="en-CA" sz="2800" dirty="0" smtClean="0"/>
              <a:t>Follicle stimulating hormone</a:t>
            </a:r>
          </a:p>
          <a:p>
            <a:pPr>
              <a:buNone/>
            </a:pPr>
            <a:r>
              <a:rPr lang="en-CA" sz="2800" dirty="0" smtClean="0"/>
              <a:t>Luteinizing hormone</a:t>
            </a:r>
          </a:p>
          <a:p>
            <a:r>
              <a:rPr lang="en-CA" dirty="0" smtClean="0"/>
              <a:t>They stimulate:</a:t>
            </a:r>
          </a:p>
          <a:p>
            <a:pPr>
              <a:buNone/>
            </a:pPr>
            <a:r>
              <a:rPr lang="en-CA" dirty="0" smtClean="0"/>
              <a:t>   </a:t>
            </a:r>
            <a:r>
              <a:rPr lang="en-CA" sz="2800" dirty="0" smtClean="0"/>
              <a:t>egg and sperm production</a:t>
            </a:r>
          </a:p>
          <a:p>
            <a:pPr>
              <a:buNone/>
            </a:pPr>
            <a:r>
              <a:rPr lang="en-CA" sz="2800" dirty="0"/>
              <a:t> </a:t>
            </a:r>
            <a:r>
              <a:rPr lang="en-CA" sz="2800" dirty="0" smtClean="0"/>
              <a:t>male and female hormones</a:t>
            </a:r>
          </a:p>
          <a:p>
            <a:pPr>
              <a:buNone/>
            </a:pPr>
            <a:endParaRPr lang="en-CA" dirty="0" smtClean="0"/>
          </a:p>
        </p:txBody>
      </p:sp>
      <p:pic>
        <p:nvPicPr>
          <p:cNvPr id="4" name="Picture 3" descr="pituitar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1412776"/>
            <a:ext cx="4032448" cy="51125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Estrogen, progesterone and testosterone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67544" y="1556792"/>
            <a:ext cx="4040188" cy="639762"/>
          </a:xfrm>
        </p:spPr>
        <p:txBody>
          <a:bodyPr/>
          <a:lstStyle/>
          <a:p>
            <a:r>
              <a:rPr lang="en-CA" dirty="0" smtClean="0"/>
              <a:t>Female hormones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CA" sz="3200" dirty="0" smtClean="0"/>
              <a:t>Estrogen</a:t>
            </a:r>
            <a:endParaRPr lang="en-CA" dirty="0"/>
          </a:p>
          <a:p>
            <a:r>
              <a:rPr lang="en-CA" sz="3200" dirty="0" smtClean="0"/>
              <a:t>Progesterone</a:t>
            </a:r>
          </a:p>
          <a:p>
            <a:r>
              <a:rPr lang="en-CA" sz="2800" b="1" dirty="0" smtClean="0"/>
              <a:t>1</a:t>
            </a:r>
            <a:r>
              <a:rPr lang="en-CA" sz="2800" b="1" baseline="30000" dirty="0" smtClean="0"/>
              <a:t>0 </a:t>
            </a:r>
            <a:r>
              <a:rPr lang="en-CA" sz="2800" b="1" dirty="0" smtClean="0"/>
              <a:t>sexual characteristics</a:t>
            </a:r>
            <a:endParaRPr lang="en-CA" sz="2800" b="1" baseline="30000" dirty="0" smtClean="0"/>
          </a:p>
          <a:p>
            <a:r>
              <a:rPr lang="en-CA" sz="3600" baseline="30000" dirty="0" smtClean="0"/>
              <a:t>Ovaries mature</a:t>
            </a:r>
          </a:p>
          <a:p>
            <a:r>
              <a:rPr lang="en-CA" sz="3600" baseline="30000" dirty="0" smtClean="0"/>
              <a:t>Menstrual cycle begins</a:t>
            </a:r>
            <a:endParaRPr lang="en-CA" sz="3600" baseline="30000" dirty="0"/>
          </a:p>
          <a:p>
            <a:r>
              <a:rPr lang="en-CA" sz="2800" b="1" dirty="0" smtClean="0"/>
              <a:t>2</a:t>
            </a:r>
            <a:r>
              <a:rPr lang="en-CA" sz="2800" b="1" baseline="30000" dirty="0" smtClean="0"/>
              <a:t>0 </a:t>
            </a:r>
            <a:r>
              <a:rPr lang="en-CA" sz="2800" b="1" dirty="0" smtClean="0"/>
              <a:t>sexual characteristics</a:t>
            </a:r>
            <a:endParaRPr lang="en-CA" sz="2800" b="1" baseline="30000" dirty="0" smtClean="0"/>
          </a:p>
          <a:p>
            <a:r>
              <a:rPr lang="en-CA" sz="3000" dirty="0" smtClean="0"/>
              <a:t>Breasts, hips, pubic hair, psychological changes.</a:t>
            </a:r>
            <a:endParaRPr lang="en-CA" sz="3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CA" dirty="0" smtClean="0"/>
              <a:t>Male hormones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CA" sz="3200" dirty="0" smtClean="0"/>
              <a:t>Testosterone</a:t>
            </a:r>
          </a:p>
          <a:p>
            <a:r>
              <a:rPr lang="en-CA" sz="2800" b="1" dirty="0" smtClean="0"/>
              <a:t>1</a:t>
            </a:r>
            <a:r>
              <a:rPr lang="en-CA" sz="2800" b="1" baseline="30000" dirty="0" smtClean="0"/>
              <a:t>0 </a:t>
            </a:r>
            <a:r>
              <a:rPr lang="en-CA" sz="2800" b="1" dirty="0" smtClean="0"/>
              <a:t>sexual characteristics</a:t>
            </a:r>
          </a:p>
          <a:p>
            <a:r>
              <a:rPr lang="en-CA" sz="3600" baseline="30000" dirty="0" smtClean="0"/>
              <a:t>Testicles mature</a:t>
            </a:r>
          </a:p>
          <a:p>
            <a:r>
              <a:rPr lang="en-CA" sz="3600" baseline="30000" dirty="0" smtClean="0"/>
              <a:t>Sperm production begins</a:t>
            </a:r>
            <a:endParaRPr lang="en-CA" sz="3200" dirty="0" smtClean="0"/>
          </a:p>
          <a:p>
            <a:r>
              <a:rPr lang="en-CA" sz="2800" b="1" dirty="0" smtClean="0"/>
              <a:t>2</a:t>
            </a:r>
            <a:r>
              <a:rPr lang="en-CA" sz="2800" b="1" baseline="30000" dirty="0" smtClean="0"/>
              <a:t>0 </a:t>
            </a:r>
            <a:r>
              <a:rPr lang="en-CA" sz="2800" b="1" dirty="0" smtClean="0"/>
              <a:t>sexual characteristics</a:t>
            </a:r>
            <a:endParaRPr lang="en-CA" sz="2800" b="1" baseline="30000" dirty="0" smtClean="0"/>
          </a:p>
          <a:p>
            <a:r>
              <a:rPr lang="en-CA" sz="3200" dirty="0" smtClean="0"/>
              <a:t>Facial hair, deep voice, bone density and muscle growth, pubic hair, psychological changes.</a:t>
            </a:r>
            <a:endParaRPr lang="en-CA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0" dur="1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3" dur="1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3" dur="1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Menstrual cycle</a:t>
            </a:r>
            <a:endParaRPr lang="en-CA" dirty="0"/>
          </a:p>
        </p:txBody>
      </p:sp>
      <p:pic>
        <p:nvPicPr>
          <p:cNvPr id="11" name="Content Placeholder 10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1772816"/>
            <a:ext cx="5832648" cy="364991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Hormone switches</a:t>
            </a:r>
            <a:endParaRPr lang="en-CA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Pituitary senses the falling progesterone and estrogen in the blood and switches on LH and FSH</a:t>
            </a:r>
          </a:p>
          <a:p>
            <a:r>
              <a:rPr lang="en-CA" dirty="0" smtClean="0"/>
              <a:t>FSH tell the ovaries to produce Estrogen</a:t>
            </a:r>
          </a:p>
          <a:p>
            <a:r>
              <a:rPr lang="en-CA" dirty="0" smtClean="0"/>
              <a:t>The follicle ripens with the egg </a:t>
            </a:r>
          </a:p>
          <a:p>
            <a:r>
              <a:rPr lang="en-CA" dirty="0" smtClean="0"/>
              <a:t>LH,  FSH, Estrogen peak.... Ovulation occurs</a:t>
            </a:r>
          </a:p>
          <a:p>
            <a:r>
              <a:rPr lang="en-CA" dirty="0" smtClean="0"/>
              <a:t>Follicle becomes a </a:t>
            </a:r>
            <a:r>
              <a:rPr lang="en-CA" i="1" dirty="0" smtClean="0"/>
              <a:t>corpus luteum </a:t>
            </a:r>
            <a:r>
              <a:rPr lang="en-CA" dirty="0" smtClean="0"/>
              <a:t>and makes progesterone.</a:t>
            </a:r>
          </a:p>
          <a:p>
            <a:r>
              <a:rPr lang="en-CA" dirty="0" smtClean="0"/>
              <a:t>Progesterone peaks corpus luteum shrivels, progesterone levels fall and we start all over again.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6" name="Content Placeholder 5" descr="ovulation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491378"/>
            <a:ext cx="7632848" cy="605781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Content Placeholder 3" descr="ovarian and menstrual cycl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0"/>
            <a:ext cx="8244408" cy="696138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Chromosomes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Chromosomes are tightly coiled up DNA</a:t>
            </a:r>
          </a:p>
          <a:p>
            <a:r>
              <a:rPr lang="en-CA" dirty="0" smtClean="0"/>
              <a:t>They are coiled up to make it easy to divide</a:t>
            </a:r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</p:txBody>
      </p:sp>
      <p:pic>
        <p:nvPicPr>
          <p:cNvPr id="7" name="Picture 6" descr="chromosome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5" y="2888230"/>
            <a:ext cx="2898461" cy="3565106"/>
          </a:xfrm>
          <a:prstGeom prst="rect">
            <a:avLst/>
          </a:prstGeom>
        </p:spPr>
      </p:pic>
      <p:pic>
        <p:nvPicPr>
          <p:cNvPr id="8" name="Picture 7" descr="chromosome 1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4" y="2924945"/>
            <a:ext cx="3600400" cy="3626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Artificial Reproductive </a:t>
            </a:r>
            <a:r>
              <a:rPr lang="en-CA" dirty="0"/>
              <a:t>T</a:t>
            </a:r>
            <a:r>
              <a:rPr lang="en-CA" dirty="0" smtClean="0"/>
              <a:t>echnologies</a:t>
            </a:r>
            <a:br>
              <a:rPr lang="en-CA" dirty="0" smtClean="0"/>
            </a:br>
            <a:r>
              <a:rPr lang="en-CA" dirty="0" smtClean="0"/>
              <a:t>A.R.T.’s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Hormone therapy: Stimulates the production of several eggs at once so they can be harvested</a:t>
            </a:r>
          </a:p>
          <a:p>
            <a:r>
              <a:rPr lang="en-CA" dirty="0" smtClean="0"/>
              <a:t>In vitro fertilization: Eggs and sperm are harvested . Fertilization occurs in a petri dish</a:t>
            </a:r>
            <a:endParaRPr lang="en-CA" dirty="0"/>
          </a:p>
        </p:txBody>
      </p:sp>
      <p:pic>
        <p:nvPicPr>
          <p:cNvPr id="4" name="Picture 3" descr="eggs in petri dis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1" y="4365104"/>
            <a:ext cx="2952328" cy="2354266"/>
          </a:xfrm>
          <a:prstGeom prst="rect">
            <a:avLst/>
          </a:prstGeom>
        </p:spPr>
      </p:pic>
      <p:pic>
        <p:nvPicPr>
          <p:cNvPr id="5" name="Picture 4" descr="invitro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4287575"/>
            <a:ext cx="3456384" cy="24412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Other ART’s</a:t>
            </a:r>
            <a:endParaRPr lang="en-CA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Hormone therapy</a:t>
            </a:r>
          </a:p>
          <a:p>
            <a:r>
              <a:rPr lang="en-CA" dirty="0" smtClean="0"/>
              <a:t>Tubular </a:t>
            </a:r>
            <a:r>
              <a:rPr lang="en-CA" dirty="0" err="1" smtClean="0"/>
              <a:t>recannulization</a:t>
            </a:r>
            <a:endParaRPr lang="en-CA" dirty="0" smtClean="0"/>
          </a:p>
          <a:p>
            <a:r>
              <a:rPr lang="en-CA" dirty="0" smtClean="0"/>
              <a:t>In vitro fertilization</a:t>
            </a:r>
          </a:p>
          <a:p>
            <a:r>
              <a:rPr lang="en-CA" dirty="0" smtClean="0"/>
              <a:t>Artificial insemination</a:t>
            </a:r>
          </a:p>
          <a:p>
            <a:r>
              <a:rPr lang="en-CA" dirty="0" smtClean="0"/>
              <a:t>Intra-fallopian fertilization</a:t>
            </a:r>
          </a:p>
          <a:p>
            <a:r>
              <a:rPr lang="en-CA" dirty="0" smtClean="0"/>
              <a:t>Tubal ligation reversal</a:t>
            </a:r>
          </a:p>
          <a:p>
            <a:r>
              <a:rPr lang="en-CA" dirty="0" smtClean="0"/>
              <a:t>Egg donations</a:t>
            </a:r>
          </a:p>
          <a:p>
            <a:r>
              <a:rPr lang="en-CA" dirty="0" smtClean="0"/>
              <a:t>Surrogate mothers</a:t>
            </a:r>
            <a:endParaRPr lang="en-CA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Testicular biopsy</a:t>
            </a:r>
          </a:p>
          <a:p>
            <a:r>
              <a:rPr lang="en-CA" dirty="0" smtClean="0"/>
              <a:t>Aspiration of sperm</a:t>
            </a:r>
          </a:p>
          <a:p>
            <a:r>
              <a:rPr lang="en-CA" dirty="0" smtClean="0"/>
              <a:t>Vasectomy reversal</a:t>
            </a:r>
          </a:p>
          <a:p>
            <a:r>
              <a:rPr lang="en-CA" dirty="0" smtClean="0"/>
              <a:t>Sperm donation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Infertility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rmAutofit/>
          </a:bodyPr>
          <a:lstStyle/>
          <a:p>
            <a:r>
              <a:rPr lang="en-CA" dirty="0" smtClean="0"/>
              <a:t>The inability to conceive after trying regularly for 2 years.</a:t>
            </a:r>
          </a:p>
          <a:p>
            <a:r>
              <a:rPr lang="en-CA" dirty="0"/>
              <a:t>I</a:t>
            </a:r>
            <a:r>
              <a:rPr lang="en-CA" dirty="0" smtClean="0"/>
              <a:t>nfertility is an issue now. Who pays for ART’s?</a:t>
            </a:r>
          </a:p>
          <a:p>
            <a:r>
              <a:rPr lang="en-CA" dirty="0" smtClean="0"/>
              <a:t>In Canada 1 in 10 people have trouble conceiving. </a:t>
            </a:r>
          </a:p>
          <a:p>
            <a:r>
              <a:rPr lang="en-CA" dirty="0" smtClean="0"/>
              <a:t>Is it a </a:t>
            </a:r>
            <a:r>
              <a:rPr lang="en-CA" b="1" dirty="0" smtClean="0"/>
              <a:t>freedom</a:t>
            </a:r>
            <a:r>
              <a:rPr lang="en-CA" dirty="0" smtClean="0"/>
              <a:t> or a </a:t>
            </a:r>
            <a:r>
              <a:rPr lang="en-CA" b="1" dirty="0" smtClean="0"/>
              <a:t>right</a:t>
            </a:r>
            <a:r>
              <a:rPr lang="en-CA" dirty="0" smtClean="0"/>
              <a:t>  to conceive</a:t>
            </a:r>
          </a:p>
          <a:p>
            <a:r>
              <a:rPr lang="en-CA" dirty="0" smtClean="0"/>
              <a:t>If it’s a freedom you pay</a:t>
            </a:r>
          </a:p>
          <a:p>
            <a:r>
              <a:rPr lang="en-CA" dirty="0" smtClean="0"/>
              <a:t>If it’s a right the government pays</a:t>
            </a:r>
          </a:p>
          <a:p>
            <a:r>
              <a:rPr lang="en-CA" dirty="0" smtClean="0"/>
              <a:t>If the government pays are their any restrictions?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in the </a:t>
            </a:r>
            <a:r>
              <a:rPr lang="en-US" smtClean="0"/>
              <a:t>news </a:t>
            </a:r>
            <a:r>
              <a:rPr lang="en-US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In 2010 the government decided to fund IVF (</a:t>
            </a:r>
            <a:r>
              <a:rPr lang="en-US" dirty="0" err="1" smtClean="0"/>
              <a:t>invitro</a:t>
            </a:r>
            <a:r>
              <a:rPr lang="en-US" dirty="0" smtClean="0"/>
              <a:t> fertilization)</a:t>
            </a:r>
          </a:p>
          <a:p>
            <a:r>
              <a:rPr lang="en-US" dirty="0" smtClean="0"/>
              <a:t>It was very successful</a:t>
            </a:r>
          </a:p>
          <a:p>
            <a:r>
              <a:rPr lang="en-US" dirty="0"/>
              <a:t>I</a:t>
            </a:r>
            <a:r>
              <a:rPr lang="en-US" dirty="0" smtClean="0"/>
              <a:t>n 2015 they can’t afford to fund it publically any more.</a:t>
            </a:r>
          </a:p>
          <a:p>
            <a:r>
              <a:rPr lang="en-US" dirty="0" smtClean="0"/>
              <a:t>They are trying to limit the age for IVF and make people pay up front then apply for a tax rebate. This limits who can afford it. ($10,000)</a:t>
            </a:r>
          </a:p>
          <a:p>
            <a:r>
              <a:rPr lang="en-US" dirty="0" smtClean="0"/>
              <a:t>In 2017 they are now able to take regular skin cells and change them into eggs and sperm. So far it’s only been done in mice. There are a lot of </a:t>
            </a:r>
            <a:r>
              <a:rPr lang="en-US" smtClean="0"/>
              <a:t>ethical repercussions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15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Genes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Genes are short sections of DNA that code for a protein or a trait . For example...</a:t>
            </a:r>
          </a:p>
          <a:p>
            <a:pPr>
              <a:buNone/>
            </a:pPr>
            <a:r>
              <a:rPr lang="en-CA" dirty="0" smtClean="0"/>
              <a:t>Insulin, eye colour, dimples, attached earlobes </a:t>
            </a:r>
          </a:p>
          <a:p>
            <a:endParaRPr lang="en-CA" dirty="0"/>
          </a:p>
        </p:txBody>
      </p:sp>
      <p:pic>
        <p:nvPicPr>
          <p:cNvPr id="4" name="Picture 3" descr="chromosome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3284984"/>
            <a:ext cx="1590675" cy="2867025"/>
          </a:xfrm>
          <a:prstGeom prst="rect">
            <a:avLst/>
          </a:prstGeom>
        </p:spPr>
      </p:pic>
      <p:pic>
        <p:nvPicPr>
          <p:cNvPr id="5" name="Picture 4" descr="alles on homologous pair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7984" y="3307748"/>
            <a:ext cx="4032448" cy="33911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Meiosis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You get half your genes from your mother and half your genes from your father.</a:t>
            </a:r>
          </a:p>
          <a:p>
            <a:r>
              <a:rPr lang="en-CA" dirty="0" smtClean="0"/>
              <a:t>You have 2 copies of each of your chromosomes.</a:t>
            </a:r>
          </a:p>
        </p:txBody>
      </p:sp>
      <p:pic>
        <p:nvPicPr>
          <p:cNvPr id="7" name="Picture 6" descr="haomologous pai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3933056"/>
            <a:ext cx="3600400" cy="2167715"/>
          </a:xfrm>
          <a:prstGeom prst="rect">
            <a:avLst/>
          </a:prstGeom>
        </p:spPr>
      </p:pic>
      <p:pic>
        <p:nvPicPr>
          <p:cNvPr id="9" name="Picture 8" descr="alles on homologous pair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3573016"/>
            <a:ext cx="3731116" cy="26510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Karyotype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r>
              <a:rPr lang="en-CA" dirty="0" smtClean="0"/>
              <a:t>Every cell has 23 pairs of chromosomes.</a:t>
            </a:r>
          </a:p>
          <a:p>
            <a:r>
              <a:rPr lang="en-CA" dirty="0" smtClean="0"/>
              <a:t>This is called a </a:t>
            </a:r>
          </a:p>
          <a:p>
            <a:pPr>
              <a:buNone/>
            </a:pPr>
            <a:r>
              <a:rPr lang="en-CA" dirty="0" err="1" smtClean="0"/>
              <a:t>Karyotype</a:t>
            </a:r>
            <a:endParaRPr lang="en-CA" dirty="0"/>
          </a:p>
        </p:txBody>
      </p:sp>
      <p:pic>
        <p:nvPicPr>
          <p:cNvPr id="4" name="Picture 3" descr="karyotype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95936" y="2119316"/>
            <a:ext cx="4680520" cy="47386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If you are making eggs </a:t>
            </a:r>
          </a:p>
          <a:p>
            <a:r>
              <a:rPr lang="en-CA" dirty="0" smtClean="0"/>
              <a:t>and sperm </a:t>
            </a:r>
          </a:p>
          <a:p>
            <a:endParaRPr lang="en-CA" dirty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you have to divide the # of chromosomes in half or the baby will have too many chromosomes</a:t>
            </a:r>
          </a:p>
          <a:p>
            <a:endParaRPr lang="en-CA" dirty="0"/>
          </a:p>
        </p:txBody>
      </p:sp>
      <p:pic>
        <p:nvPicPr>
          <p:cNvPr id="4" name="Picture 3" descr="sperm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4980338">
            <a:off x="2983062" y="2181878"/>
            <a:ext cx="1676400" cy="2724150"/>
          </a:xfrm>
          <a:prstGeom prst="rect">
            <a:avLst/>
          </a:prstGeom>
        </p:spPr>
      </p:pic>
      <p:pic>
        <p:nvPicPr>
          <p:cNvPr id="5" name="Picture 4" descr="egg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56176" y="0"/>
            <a:ext cx="2592288" cy="27813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Meiosis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This is the special cell division that cuts the number of chromosomes in half</a:t>
            </a:r>
          </a:p>
          <a:p>
            <a:r>
              <a:rPr lang="en-CA" dirty="0" smtClean="0"/>
              <a:t>It’s how you make eggs and sperm</a:t>
            </a:r>
            <a:endParaRPr lang="en-CA" dirty="0"/>
          </a:p>
        </p:txBody>
      </p:sp>
      <p:pic>
        <p:nvPicPr>
          <p:cNvPr id="4" name="Picture 3" descr="meiosi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3429000"/>
            <a:ext cx="5688632" cy="31683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Begin with 1cell </a:t>
            </a:r>
          </a:p>
          <a:p>
            <a:pPr>
              <a:buNone/>
            </a:pPr>
            <a:r>
              <a:rPr lang="en-CA" dirty="0" smtClean="0"/>
              <a:t>with 2 sets of </a:t>
            </a:r>
          </a:p>
          <a:p>
            <a:pPr>
              <a:buNone/>
            </a:pPr>
            <a:r>
              <a:rPr lang="en-CA" dirty="0" smtClean="0"/>
              <a:t>chromosomes </a:t>
            </a:r>
          </a:p>
          <a:p>
            <a:pPr>
              <a:buNone/>
            </a:pPr>
            <a:endParaRPr lang="en-CA" dirty="0" smtClean="0"/>
          </a:p>
          <a:p>
            <a:r>
              <a:rPr lang="en-CA" dirty="0" smtClean="0"/>
              <a:t>End with 4 cells</a:t>
            </a:r>
          </a:p>
          <a:p>
            <a:r>
              <a:rPr lang="en-CA" dirty="0" smtClean="0"/>
              <a:t> with 1 copy of</a:t>
            </a:r>
          </a:p>
          <a:p>
            <a:r>
              <a:rPr lang="en-CA" dirty="0" smtClean="0"/>
              <a:t> each chromosome</a:t>
            </a:r>
            <a:endParaRPr lang="en-CA" dirty="0"/>
          </a:p>
        </p:txBody>
      </p:sp>
      <p:pic>
        <p:nvPicPr>
          <p:cNvPr id="4" name="Picture 3" descr="MEIOSIS%20DIAGRAM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67944" y="-49849"/>
            <a:ext cx="5076056" cy="6907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Eggs are much bigger than sperm</a:t>
            </a:r>
            <a:endParaRPr lang="en-CA" dirty="0"/>
          </a:p>
        </p:txBody>
      </p:sp>
      <p:pic>
        <p:nvPicPr>
          <p:cNvPr id="4" name="Content Placeholder 3" descr="egg and sperm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268760"/>
            <a:ext cx="4392488" cy="5177618"/>
          </a:xfrm>
        </p:spPr>
      </p:pic>
      <p:pic>
        <p:nvPicPr>
          <p:cNvPr id="5" name="Picture 4" descr="egg and sperm 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13099" y="1196752"/>
            <a:ext cx="3607373" cy="52565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670</Words>
  <Application>Microsoft Office PowerPoint</Application>
  <PresentationFormat>On-screen Show (4:3)</PresentationFormat>
  <Paragraphs>116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Calibri</vt:lpstr>
      <vt:lpstr>Office Theme</vt:lpstr>
      <vt:lpstr>Reproduction and artificial reproductive technologies</vt:lpstr>
      <vt:lpstr>Chromosomes</vt:lpstr>
      <vt:lpstr>Genes</vt:lpstr>
      <vt:lpstr>Meiosis</vt:lpstr>
      <vt:lpstr>Karyotype</vt:lpstr>
      <vt:lpstr>PowerPoint Presentation</vt:lpstr>
      <vt:lpstr>Meiosis</vt:lpstr>
      <vt:lpstr>PowerPoint Presentation</vt:lpstr>
      <vt:lpstr>Eggs are much bigger than sperm</vt:lpstr>
      <vt:lpstr>The egg has to nourish the embryo so it hogs all the cytoplasm</vt:lpstr>
      <vt:lpstr>Spermatogenesis</vt:lpstr>
      <vt:lpstr>Oogenesis</vt:lpstr>
      <vt:lpstr>Gametes</vt:lpstr>
      <vt:lpstr>Hormone cycle and ovulation</vt:lpstr>
      <vt:lpstr>Estrogen, progesterone and testosterone</vt:lpstr>
      <vt:lpstr>Menstrual cycle</vt:lpstr>
      <vt:lpstr>Hormone switches</vt:lpstr>
      <vt:lpstr>PowerPoint Presentation</vt:lpstr>
      <vt:lpstr>PowerPoint Presentation</vt:lpstr>
      <vt:lpstr>Artificial Reproductive Technologies A.R.T.’s</vt:lpstr>
      <vt:lpstr>Other ART’s</vt:lpstr>
      <vt:lpstr>Infertility</vt:lpstr>
      <vt:lpstr>What’s in the news today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Reproduction and artificial reproductive technologies</dc:title>
  <dc:creator>AnnaKay</dc:creator>
  <cp:lastModifiedBy>Annette Sveistrup-Languay</cp:lastModifiedBy>
  <cp:revision>17</cp:revision>
  <dcterms:created xsi:type="dcterms:W3CDTF">2012-05-23T19:52:23Z</dcterms:created>
  <dcterms:modified xsi:type="dcterms:W3CDTF">2017-05-26T17:21:23Z</dcterms:modified>
</cp:coreProperties>
</file>