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67" autoAdjust="0"/>
  </p:normalViewPr>
  <p:slideViewPr>
    <p:cSldViewPr>
      <p:cViewPr varScale="1">
        <p:scale>
          <a:sx n="48" d="100"/>
          <a:sy n="48" d="100"/>
        </p:scale>
        <p:origin x="-570" y="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2478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B16B25-CA62-432D-BF20-8BA8C07DC6E2}" type="datetimeFigureOut">
              <a:rPr lang="en-CA" smtClean="0"/>
              <a:pPr/>
              <a:t>08/03/2011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81093B-3193-4462-B715-96D908EABDB9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1093B-3193-4462-B715-96D908EABDB9}" type="slidenum">
              <a:rPr lang="en-CA" smtClean="0"/>
              <a:pPr/>
              <a:t>3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C9372-3215-4B3F-9FFA-0883337C041D}" type="datetimeFigureOut">
              <a:rPr lang="en-CA" smtClean="0"/>
              <a:pPr/>
              <a:t>08/03/2011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DDC25-27A0-47B5-AF09-E730860D71A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C9372-3215-4B3F-9FFA-0883337C041D}" type="datetimeFigureOut">
              <a:rPr lang="en-CA" smtClean="0"/>
              <a:pPr/>
              <a:t>08/03/2011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DDC25-27A0-47B5-AF09-E730860D71A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C9372-3215-4B3F-9FFA-0883337C041D}" type="datetimeFigureOut">
              <a:rPr lang="en-CA" smtClean="0"/>
              <a:pPr/>
              <a:t>08/03/2011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DDC25-27A0-47B5-AF09-E730860D71A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C9372-3215-4B3F-9FFA-0883337C041D}" type="datetimeFigureOut">
              <a:rPr lang="en-CA" smtClean="0"/>
              <a:pPr/>
              <a:t>08/03/2011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DDC25-27A0-47B5-AF09-E730860D71A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C9372-3215-4B3F-9FFA-0883337C041D}" type="datetimeFigureOut">
              <a:rPr lang="en-CA" smtClean="0"/>
              <a:pPr/>
              <a:t>08/03/2011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DDC25-27A0-47B5-AF09-E730860D71A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C9372-3215-4B3F-9FFA-0883337C041D}" type="datetimeFigureOut">
              <a:rPr lang="en-CA" smtClean="0"/>
              <a:pPr/>
              <a:t>08/03/2011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DDC25-27A0-47B5-AF09-E730860D71A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C9372-3215-4B3F-9FFA-0883337C041D}" type="datetimeFigureOut">
              <a:rPr lang="en-CA" smtClean="0"/>
              <a:pPr/>
              <a:t>08/03/2011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DDC25-27A0-47B5-AF09-E730860D71A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C9372-3215-4B3F-9FFA-0883337C041D}" type="datetimeFigureOut">
              <a:rPr lang="en-CA" smtClean="0"/>
              <a:pPr/>
              <a:t>08/03/2011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DDC25-27A0-47B5-AF09-E730860D71A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C9372-3215-4B3F-9FFA-0883337C041D}" type="datetimeFigureOut">
              <a:rPr lang="en-CA" smtClean="0"/>
              <a:pPr/>
              <a:t>08/03/2011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DDC25-27A0-47B5-AF09-E730860D71A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C9372-3215-4B3F-9FFA-0883337C041D}" type="datetimeFigureOut">
              <a:rPr lang="en-CA" smtClean="0"/>
              <a:pPr/>
              <a:t>08/03/2011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DDC25-27A0-47B5-AF09-E730860D71A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C9372-3215-4B3F-9FFA-0883337C041D}" type="datetimeFigureOut">
              <a:rPr lang="en-CA" smtClean="0"/>
              <a:pPr/>
              <a:t>08/03/2011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DDC25-27A0-47B5-AF09-E730860D71A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7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EC9372-3215-4B3F-9FFA-0883337C041D}" type="datetimeFigureOut">
              <a:rPr lang="en-CA" smtClean="0"/>
              <a:pPr/>
              <a:t>08/03/2011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DDC25-27A0-47B5-AF09-E730860D71A5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Excretory system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Points to ponder about pee</a:t>
            </a:r>
          </a:p>
          <a:p>
            <a:r>
              <a:rPr lang="en-CA" sz="1000" dirty="0" smtClean="0"/>
              <a:t>Or</a:t>
            </a:r>
          </a:p>
          <a:p>
            <a:r>
              <a:rPr lang="en-CA" sz="1000" dirty="0" smtClean="0"/>
              <a:t>Test next class and if you don’t study you’re in urine</a:t>
            </a:r>
            <a:endParaRPr lang="en-CA" sz="1000" dirty="0"/>
          </a:p>
        </p:txBody>
      </p:sp>
      <p:pic>
        <p:nvPicPr>
          <p:cNvPr id="1026" name="Picture 2" descr="http://t1.gstatic.com/images?q=tbn:ANd9GcROjNX6KU5xQ0GTTPUkRrWJKfqPoftnOuRxbFRFnQGRSaYhv8W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188641"/>
            <a:ext cx="1522162" cy="2376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Daily Input /output</a:t>
            </a:r>
            <a:br>
              <a:rPr lang="en-CA" dirty="0" smtClean="0"/>
            </a:br>
            <a:r>
              <a:rPr lang="en-CA" dirty="0" smtClean="0"/>
              <a:t>2500 </a:t>
            </a:r>
            <a:r>
              <a:rPr lang="en-CA" dirty="0" err="1" smtClean="0"/>
              <a:t>mls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Daily average input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/>
              <a:t>250 </a:t>
            </a:r>
            <a:r>
              <a:rPr lang="en-US" b="1" dirty="0" err="1"/>
              <a:t>mL</a:t>
            </a:r>
            <a:r>
              <a:rPr lang="en-US" b="1" dirty="0"/>
              <a:t>  Metabolism</a:t>
            </a:r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r>
              <a:rPr lang="en-US" b="1" dirty="0"/>
              <a:t>750 </a:t>
            </a:r>
            <a:r>
              <a:rPr lang="en-US" b="1" dirty="0" err="1"/>
              <a:t>mL</a:t>
            </a:r>
            <a:r>
              <a:rPr lang="en-US" b="1" dirty="0"/>
              <a:t>  Foods</a:t>
            </a:r>
            <a:endParaRPr lang="en-CA" dirty="0"/>
          </a:p>
          <a:p>
            <a:pPr>
              <a:buNone/>
            </a:pPr>
            <a:endParaRPr lang="en-CA" dirty="0"/>
          </a:p>
          <a:p>
            <a:r>
              <a:rPr lang="en-US" b="1" dirty="0"/>
              <a:t>1500 </a:t>
            </a:r>
            <a:r>
              <a:rPr lang="en-US" b="1" dirty="0" err="1"/>
              <a:t>mL</a:t>
            </a:r>
            <a:r>
              <a:rPr lang="en-US" b="1" dirty="0"/>
              <a:t> Beverages</a:t>
            </a:r>
            <a:endParaRPr lang="en-CA" dirty="0"/>
          </a:p>
          <a:p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Daily average output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b="1" dirty="0"/>
              <a:t>100 </a:t>
            </a:r>
            <a:r>
              <a:rPr lang="en-US" b="1" dirty="0" err="1"/>
              <a:t>mL</a:t>
            </a:r>
            <a:r>
              <a:rPr lang="en-US" b="1" dirty="0"/>
              <a:t>  Feces</a:t>
            </a:r>
            <a:endParaRPr lang="en-CA" dirty="0"/>
          </a:p>
          <a:p>
            <a:r>
              <a:rPr lang="en-US" b="1" dirty="0"/>
              <a:t>200 </a:t>
            </a:r>
            <a:r>
              <a:rPr lang="en-US" b="1" dirty="0" err="1"/>
              <a:t>mL</a:t>
            </a:r>
            <a:r>
              <a:rPr lang="en-US" b="1" dirty="0"/>
              <a:t> sweat</a:t>
            </a:r>
            <a:endParaRPr lang="en-CA" dirty="0"/>
          </a:p>
          <a:p>
            <a:pPr>
              <a:buNone/>
            </a:pPr>
            <a:endParaRPr lang="en-CA" dirty="0"/>
          </a:p>
          <a:p>
            <a:r>
              <a:rPr lang="en-US" b="1" dirty="0"/>
              <a:t>700 </a:t>
            </a:r>
            <a:r>
              <a:rPr lang="en-US" b="1" dirty="0" err="1"/>
              <a:t>mL</a:t>
            </a:r>
            <a:r>
              <a:rPr lang="en-US" b="1" dirty="0"/>
              <a:t> </a:t>
            </a:r>
            <a:r>
              <a:rPr lang="en-CA" dirty="0" smtClean="0"/>
              <a:t> </a:t>
            </a:r>
            <a:r>
              <a:rPr lang="en-US" b="1" dirty="0" smtClean="0"/>
              <a:t>Lungs </a:t>
            </a:r>
            <a:r>
              <a:rPr lang="en-US" b="1" dirty="0"/>
              <a:t>and skin</a:t>
            </a:r>
            <a:endParaRPr lang="en-CA" dirty="0"/>
          </a:p>
          <a:p>
            <a:pPr>
              <a:buNone/>
            </a:pPr>
            <a:r>
              <a:rPr lang="en-US" b="1" dirty="0"/>
              <a:t> </a:t>
            </a:r>
            <a:endParaRPr lang="en-CA" dirty="0"/>
          </a:p>
          <a:p>
            <a:r>
              <a:rPr lang="en-US" b="1" dirty="0"/>
              <a:t>1500 </a:t>
            </a:r>
            <a:r>
              <a:rPr lang="en-US" b="1" dirty="0" err="1"/>
              <a:t>mL</a:t>
            </a:r>
            <a:r>
              <a:rPr lang="en-US" b="1" dirty="0"/>
              <a:t> Urine</a:t>
            </a:r>
            <a:endParaRPr lang="en-CA" dirty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6" dur="50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" dur="50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" dur="50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41" dur="500" autoRev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45F1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2" dur="500" autoRev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45F1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" dur="500" autoRev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0" dur="1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Interesting Facts: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1.The kidneys are about the size of a small bar of soap.</a:t>
            </a:r>
            <a:endParaRPr lang="en-CA" dirty="0"/>
          </a:p>
          <a:p>
            <a:endParaRPr lang="en-CA" dirty="0"/>
          </a:p>
        </p:txBody>
      </p:sp>
      <p:pic>
        <p:nvPicPr>
          <p:cNvPr id="4" name="Picture 3" descr="kidne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3573016"/>
            <a:ext cx="2066925" cy="2219325"/>
          </a:xfrm>
          <a:prstGeom prst="rect">
            <a:avLst/>
          </a:prstGeom>
        </p:spPr>
      </p:pic>
      <p:pic>
        <p:nvPicPr>
          <p:cNvPr id="5" name="Picture 4" descr="soap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5455206" y="3841938"/>
            <a:ext cx="2385462" cy="18476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r>
              <a:rPr lang="en-US" dirty="0" smtClean="0"/>
              <a:t>2. The kidneys are behind the liver and under the last two ribs for protection.</a:t>
            </a:r>
          </a:p>
          <a:p>
            <a:endParaRPr lang="en-US" dirty="0"/>
          </a:p>
          <a:p>
            <a:endParaRPr lang="en-US" dirty="0" smtClean="0"/>
          </a:p>
          <a:p>
            <a:endParaRPr lang="en-CA" dirty="0" smtClean="0"/>
          </a:p>
          <a:p>
            <a:r>
              <a:rPr lang="en-US" dirty="0" smtClean="0"/>
              <a:t>3. They are surrounded by fat.</a:t>
            </a:r>
            <a:endParaRPr lang="en-CA" dirty="0" smtClean="0"/>
          </a:p>
        </p:txBody>
      </p:sp>
      <p:pic>
        <p:nvPicPr>
          <p:cNvPr id="4" name="Picture 3" descr="kidney with rib cag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33725" y="2633662"/>
            <a:ext cx="2876550" cy="1590675"/>
          </a:xfrm>
          <a:prstGeom prst="rect">
            <a:avLst/>
          </a:prstGeom>
        </p:spPr>
      </p:pic>
      <p:pic>
        <p:nvPicPr>
          <p:cNvPr id="5" name="Picture 4" descr="kidney with fa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12160" y="4653136"/>
            <a:ext cx="2390775" cy="1914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7" name="Content Placeholder 6" descr="water bottl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00437" y="2791619"/>
            <a:ext cx="1933525" cy="1933525"/>
          </a:xfrm>
        </p:spPr>
      </p:pic>
      <p:sp>
        <p:nvSpPr>
          <p:cNvPr id="4" name="Rectangle 3"/>
          <p:cNvSpPr/>
          <p:nvPr/>
        </p:nvSpPr>
        <p:spPr>
          <a:xfrm>
            <a:off x="467544" y="1628800"/>
            <a:ext cx="820891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4. ¼ of your entire blood supply goes through the kidneys every minute.</a:t>
            </a:r>
          </a:p>
          <a:p>
            <a:endParaRPr lang="en-CA" sz="3200" dirty="0" smtClean="0"/>
          </a:p>
          <a:p>
            <a:r>
              <a:rPr lang="en-US" sz="3200" dirty="0" smtClean="0"/>
              <a:t>5. In 24 hours it filters 150 - 180 </a:t>
            </a:r>
            <a:r>
              <a:rPr lang="en-US" sz="3200" dirty="0" err="1" smtClean="0"/>
              <a:t>litres</a:t>
            </a:r>
            <a:r>
              <a:rPr lang="en-US" sz="3200" dirty="0" smtClean="0"/>
              <a:t> of blood.</a:t>
            </a:r>
          </a:p>
          <a:p>
            <a:endParaRPr lang="en-US" sz="3200" dirty="0"/>
          </a:p>
          <a:p>
            <a:endParaRPr lang="en-US" sz="3200" dirty="0" smtClean="0"/>
          </a:p>
          <a:p>
            <a:endParaRPr lang="en-CA" sz="3200" dirty="0" smtClean="0"/>
          </a:p>
          <a:p>
            <a:r>
              <a:rPr lang="en-US" sz="3200" dirty="0" smtClean="0"/>
              <a:t>6. In 24 hours you only make 1 - 1.8 L of Urine.</a:t>
            </a:r>
          </a:p>
          <a:p>
            <a:endParaRPr lang="en-US" sz="3200" dirty="0"/>
          </a:p>
          <a:p>
            <a:endParaRPr lang="en-CA" sz="3200" dirty="0"/>
          </a:p>
        </p:txBody>
      </p:sp>
      <p:pic>
        <p:nvPicPr>
          <p:cNvPr id="8" name="Picture 7" descr="water bottl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04248" y="4077072"/>
            <a:ext cx="1368152" cy="1368152"/>
          </a:xfrm>
          <a:prstGeom prst="rect">
            <a:avLst/>
          </a:prstGeom>
        </p:spPr>
      </p:pic>
      <p:pic>
        <p:nvPicPr>
          <p:cNvPr id="9" name="Picture 8" descr="water bottl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4149080"/>
            <a:ext cx="1368152" cy="1368152"/>
          </a:xfrm>
          <a:prstGeom prst="rect">
            <a:avLst/>
          </a:prstGeom>
        </p:spPr>
      </p:pic>
      <p:pic>
        <p:nvPicPr>
          <p:cNvPr id="10" name="Picture 9" descr="water bottl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4149080"/>
            <a:ext cx="1368152" cy="1368152"/>
          </a:xfrm>
          <a:prstGeom prst="rect">
            <a:avLst/>
          </a:prstGeom>
        </p:spPr>
      </p:pic>
      <p:pic>
        <p:nvPicPr>
          <p:cNvPr id="11" name="Picture 10" descr="water bottl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8064" y="4293096"/>
            <a:ext cx="1368152" cy="1368152"/>
          </a:xfrm>
          <a:prstGeom prst="rect">
            <a:avLst/>
          </a:prstGeom>
        </p:spPr>
      </p:pic>
      <p:pic>
        <p:nvPicPr>
          <p:cNvPr id="12" name="Picture 11" descr="water bottl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88224" y="188640"/>
            <a:ext cx="1368152" cy="1368152"/>
          </a:xfrm>
          <a:prstGeom prst="rect">
            <a:avLst/>
          </a:prstGeom>
        </p:spPr>
      </p:pic>
      <p:pic>
        <p:nvPicPr>
          <p:cNvPr id="13" name="Picture 12" descr="water bottl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260648"/>
            <a:ext cx="1368152" cy="1368152"/>
          </a:xfrm>
          <a:prstGeom prst="rect">
            <a:avLst/>
          </a:prstGeom>
        </p:spPr>
      </p:pic>
      <p:pic>
        <p:nvPicPr>
          <p:cNvPr id="14" name="Picture 13" descr="water bottl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260648"/>
            <a:ext cx="1368152" cy="1368152"/>
          </a:xfrm>
          <a:prstGeom prst="rect">
            <a:avLst/>
          </a:prstGeom>
        </p:spPr>
      </p:pic>
      <p:pic>
        <p:nvPicPr>
          <p:cNvPr id="15" name="Picture 14" descr="water bottl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88640"/>
            <a:ext cx="1368152" cy="1368152"/>
          </a:xfrm>
          <a:prstGeom prst="rect">
            <a:avLst/>
          </a:prstGeom>
        </p:spPr>
      </p:pic>
      <p:pic>
        <p:nvPicPr>
          <p:cNvPr id="16" name="Picture 15" descr="water bottl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36096" y="188640"/>
            <a:ext cx="1368152" cy="1368152"/>
          </a:xfrm>
          <a:prstGeom prst="rect">
            <a:avLst/>
          </a:prstGeom>
        </p:spPr>
      </p:pic>
      <p:pic>
        <p:nvPicPr>
          <p:cNvPr id="17" name="Picture 16" descr="water bottl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39952" y="260648"/>
            <a:ext cx="1368152" cy="1368152"/>
          </a:xfrm>
          <a:prstGeom prst="rect">
            <a:avLst/>
          </a:prstGeom>
        </p:spPr>
      </p:pic>
      <p:pic>
        <p:nvPicPr>
          <p:cNvPr id="18" name="Picture 17" descr="water bottl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5848" y="188640"/>
            <a:ext cx="1368152" cy="1368152"/>
          </a:xfrm>
          <a:prstGeom prst="rect">
            <a:avLst/>
          </a:prstGeom>
        </p:spPr>
      </p:pic>
      <p:pic>
        <p:nvPicPr>
          <p:cNvPr id="19" name="Picture 18" descr="1 1liter bottle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96336" y="5733256"/>
            <a:ext cx="1224135" cy="916920"/>
          </a:xfrm>
          <a:prstGeom prst="rect">
            <a:avLst/>
          </a:prstGeom>
          <a:solidFill>
            <a:schemeClr val="accent2"/>
          </a:solidFill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en-US" dirty="0"/>
              <a:t>Main Job of the Kidneys:</a:t>
            </a:r>
            <a:r>
              <a:rPr lang="en-CA" dirty="0"/>
              <a:t/>
            </a:r>
            <a:br>
              <a:rPr lang="en-CA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Maintain water and salt balance</a:t>
            </a:r>
            <a:r>
              <a:rPr lang="en-US" dirty="0" smtClean="0"/>
              <a:t>.</a:t>
            </a:r>
          </a:p>
          <a:p>
            <a:pPr lvl="0"/>
            <a:endParaRPr lang="en-CA" dirty="0"/>
          </a:p>
          <a:p>
            <a:pPr lvl="0"/>
            <a:r>
              <a:rPr lang="en-US" dirty="0"/>
              <a:t>Eliminate Nitrogen wastes</a:t>
            </a:r>
            <a:r>
              <a:rPr lang="en-US" dirty="0" smtClean="0"/>
              <a:t>.</a:t>
            </a:r>
          </a:p>
          <a:p>
            <a:pPr lvl="0"/>
            <a:endParaRPr lang="en-CA" dirty="0"/>
          </a:p>
          <a:p>
            <a:pPr lvl="0"/>
            <a:r>
              <a:rPr lang="en-US" dirty="0"/>
              <a:t>Helps maintain blood pressure.</a:t>
            </a:r>
            <a:endParaRPr lang="en-CA" dirty="0"/>
          </a:p>
          <a:p>
            <a:endParaRPr lang="en-CA" dirty="0"/>
          </a:p>
        </p:txBody>
      </p:sp>
      <p:pic>
        <p:nvPicPr>
          <p:cNvPr id="4" name="Picture 3" descr="running wat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24328" y="188640"/>
            <a:ext cx="1440160" cy="2172045"/>
          </a:xfrm>
          <a:prstGeom prst="rect">
            <a:avLst/>
          </a:prstGeom>
        </p:spPr>
      </p:pic>
      <p:pic>
        <p:nvPicPr>
          <p:cNvPr id="5" name="Picture 4" descr="salt shak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332656"/>
            <a:ext cx="1368152" cy="1306585"/>
          </a:xfrm>
          <a:prstGeom prst="rect">
            <a:avLst/>
          </a:prstGeom>
        </p:spPr>
      </p:pic>
      <p:pic>
        <p:nvPicPr>
          <p:cNvPr id="6" name="Picture 5" descr="hamburge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40153" y="2708920"/>
            <a:ext cx="1512167" cy="1248915"/>
          </a:xfrm>
          <a:prstGeom prst="rect">
            <a:avLst/>
          </a:prstGeom>
        </p:spPr>
      </p:pic>
      <p:pic>
        <p:nvPicPr>
          <p:cNvPr id="7" name="Picture 6" descr="urea crystals 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588224" y="4221088"/>
            <a:ext cx="1944216" cy="1277427"/>
          </a:xfrm>
          <a:prstGeom prst="rect">
            <a:avLst/>
          </a:prstGeom>
        </p:spPr>
      </p:pic>
      <p:pic>
        <p:nvPicPr>
          <p:cNvPr id="8" name="Picture 7" descr="mannecan piss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51520" y="4509120"/>
            <a:ext cx="1800200" cy="23488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Kidney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Structure			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CA" b="1" dirty="0"/>
              <a:t>Renal </a:t>
            </a:r>
            <a:r>
              <a:rPr lang="en-CA" b="1" dirty="0" smtClean="0"/>
              <a:t>Capsule</a:t>
            </a:r>
            <a:r>
              <a:rPr lang="en-US" b="1" dirty="0" smtClean="0"/>
              <a:t> </a:t>
            </a:r>
          </a:p>
          <a:p>
            <a:r>
              <a:rPr lang="en-US" b="1" dirty="0" smtClean="0"/>
              <a:t>Cortex</a:t>
            </a:r>
          </a:p>
          <a:p>
            <a:pPr>
              <a:buNone/>
            </a:pPr>
            <a:endParaRPr lang="en-CA" b="1" dirty="0" smtClean="0"/>
          </a:p>
          <a:p>
            <a:r>
              <a:rPr lang="en-US" b="1" dirty="0" smtClean="0"/>
              <a:t>Medulla</a:t>
            </a:r>
          </a:p>
          <a:p>
            <a:endParaRPr lang="en-US" b="1" dirty="0" smtClean="0"/>
          </a:p>
          <a:p>
            <a:r>
              <a:rPr lang="en-US" b="1" dirty="0" err="1"/>
              <a:t>Calix</a:t>
            </a:r>
            <a:r>
              <a:rPr lang="en-US" b="1" dirty="0"/>
              <a:t> and </a:t>
            </a:r>
            <a:r>
              <a:rPr lang="en-US" b="1" dirty="0" smtClean="0"/>
              <a:t>Renal Pelvis</a:t>
            </a:r>
          </a:p>
          <a:p>
            <a:r>
              <a:rPr lang="en-US" b="1" dirty="0" smtClean="0"/>
              <a:t> </a:t>
            </a:r>
            <a:r>
              <a:rPr lang="en-US" b="1" dirty="0" err="1" smtClean="0"/>
              <a:t>Ureter</a:t>
            </a:r>
            <a:r>
              <a:rPr lang="en-US" b="1" dirty="0"/>
              <a:t> </a:t>
            </a:r>
            <a:endParaRPr lang="en-US" b="1" dirty="0" smtClean="0"/>
          </a:p>
          <a:p>
            <a:r>
              <a:rPr lang="en-CA" b="1" dirty="0" smtClean="0"/>
              <a:t>Bladder</a:t>
            </a:r>
            <a:endParaRPr lang="en-US" b="1" dirty="0" smtClean="0"/>
          </a:p>
          <a:p>
            <a:r>
              <a:rPr lang="en-US" b="1" dirty="0" smtClean="0"/>
              <a:t>Urethra</a:t>
            </a:r>
          </a:p>
          <a:p>
            <a:endParaRPr lang="en-US" b="1" dirty="0" smtClean="0"/>
          </a:p>
          <a:p>
            <a:endParaRPr lang="en-CA" dirty="0"/>
          </a:p>
          <a:p>
            <a:endParaRPr lang="en-CA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CA" dirty="0" smtClean="0"/>
              <a:t>Function</a:t>
            </a:r>
            <a:endParaRPr lang="en-CA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CA" dirty="0"/>
              <a:t>Tough outer “skin” that protects the </a:t>
            </a:r>
            <a:r>
              <a:rPr lang="en-CA" dirty="0" smtClean="0"/>
              <a:t>kidneys</a:t>
            </a:r>
            <a:r>
              <a:rPr lang="en-US" dirty="0" smtClean="0"/>
              <a:t> </a:t>
            </a:r>
          </a:p>
          <a:p>
            <a:r>
              <a:rPr lang="en-US" dirty="0" smtClean="0"/>
              <a:t>contains </a:t>
            </a:r>
            <a:r>
              <a:rPr lang="en-US" dirty="0"/>
              <a:t>most of the </a:t>
            </a:r>
            <a:r>
              <a:rPr lang="en-US" b="1" dirty="0" err="1" smtClean="0"/>
              <a:t>Nephron</a:t>
            </a:r>
            <a:r>
              <a:rPr lang="en-US" dirty="0" smtClean="0"/>
              <a:t>(</a:t>
            </a:r>
            <a:r>
              <a:rPr lang="en-US" b="1" dirty="0" smtClean="0"/>
              <a:t>Bowman’s </a:t>
            </a:r>
            <a:r>
              <a:rPr lang="en-US" b="1" dirty="0"/>
              <a:t>capsule</a:t>
            </a:r>
            <a:r>
              <a:rPr lang="en-US" dirty="0"/>
              <a:t> and twisted </a:t>
            </a:r>
            <a:r>
              <a:rPr lang="en-US" dirty="0" smtClean="0"/>
              <a:t>tubules</a:t>
            </a:r>
            <a:r>
              <a:rPr lang="en-US" b="1" dirty="0" smtClean="0"/>
              <a:t> Filters </a:t>
            </a:r>
            <a:r>
              <a:rPr lang="en-US" b="1" dirty="0"/>
              <a:t>the </a:t>
            </a:r>
            <a:r>
              <a:rPr lang="en-US" b="1" dirty="0" smtClean="0"/>
              <a:t>blood</a:t>
            </a:r>
          </a:p>
          <a:p>
            <a:r>
              <a:rPr lang="en-US" dirty="0"/>
              <a:t>Inside the </a:t>
            </a:r>
            <a:r>
              <a:rPr lang="en-US" b="1" dirty="0"/>
              <a:t>cortex</a:t>
            </a:r>
            <a:r>
              <a:rPr lang="en-US" dirty="0"/>
              <a:t>. Contains the </a:t>
            </a:r>
            <a:r>
              <a:rPr lang="en-US" b="1" dirty="0"/>
              <a:t>Loop of </a:t>
            </a:r>
            <a:r>
              <a:rPr lang="en-US" b="1" dirty="0" err="1"/>
              <a:t>Henle</a:t>
            </a:r>
            <a:r>
              <a:rPr lang="en-US" dirty="0"/>
              <a:t>. Reabsorbs water and salt. Carries urine to the </a:t>
            </a:r>
            <a:r>
              <a:rPr lang="en-US" b="1" dirty="0" err="1"/>
              <a:t>Calix</a:t>
            </a:r>
            <a:r>
              <a:rPr lang="en-US" b="1" dirty="0" smtClean="0"/>
              <a:t>.</a:t>
            </a:r>
            <a:endParaRPr lang="en-US" dirty="0" smtClean="0"/>
          </a:p>
          <a:p>
            <a:r>
              <a:rPr lang="en-US" dirty="0" smtClean="0"/>
              <a:t>Collects</a:t>
            </a:r>
            <a:r>
              <a:rPr lang="en-US" b="1" dirty="0" smtClean="0"/>
              <a:t> urine </a:t>
            </a:r>
            <a:r>
              <a:rPr lang="en-US" dirty="0" smtClean="0"/>
              <a:t>and carries it away to the </a:t>
            </a:r>
            <a:r>
              <a:rPr lang="en-US" b="1" dirty="0" err="1" smtClean="0"/>
              <a:t>Ureter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2 </a:t>
            </a:r>
            <a:r>
              <a:rPr lang="en-US" dirty="0"/>
              <a:t>tubes that drain the kidneys into the </a:t>
            </a:r>
            <a:r>
              <a:rPr lang="en-US" b="1" dirty="0" smtClean="0"/>
              <a:t>Bladder</a:t>
            </a:r>
          </a:p>
          <a:p>
            <a:r>
              <a:rPr lang="en-CA" dirty="0" smtClean="0"/>
              <a:t> </a:t>
            </a:r>
            <a:r>
              <a:rPr lang="en-CA" dirty="0"/>
              <a:t>A muscular sac that stores urine and stimulates the urge to pee when it contains ½ to 1 litre of urine</a:t>
            </a:r>
            <a:r>
              <a:rPr lang="en-CA" dirty="0" smtClean="0"/>
              <a:t>.</a:t>
            </a:r>
          </a:p>
          <a:p>
            <a:r>
              <a:rPr lang="en-US" dirty="0" smtClean="0"/>
              <a:t> A </a:t>
            </a:r>
            <a:r>
              <a:rPr lang="en-US" dirty="0"/>
              <a:t>Tube that empties the bladder, to eliminate wastes from the body.</a:t>
            </a:r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</p:txBody>
      </p:sp>
      <p:pic>
        <p:nvPicPr>
          <p:cNvPr id="9" name="Picture 8" descr="labled kidne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404664"/>
            <a:ext cx="1584176" cy="18267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2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2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2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7" dur="1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2" dur="1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Nephron</a:t>
            </a:r>
            <a:endParaRPr lang="en-CA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Each kidney has 1 million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They filter the blood, </a:t>
            </a:r>
            <a:endParaRPr lang="en-CA" dirty="0"/>
          </a:p>
          <a:p>
            <a:r>
              <a:rPr lang="en-US" dirty="0" smtClean="0"/>
              <a:t>Then </a:t>
            </a:r>
            <a:r>
              <a:rPr lang="en-US" dirty="0"/>
              <a:t>secrete poison, drugs and H</a:t>
            </a:r>
            <a:r>
              <a:rPr lang="en-US" baseline="30000" dirty="0"/>
              <a:t>+</a:t>
            </a:r>
            <a:r>
              <a:rPr lang="en-US" dirty="0"/>
              <a:t> ions for pH balance,</a:t>
            </a:r>
            <a:endParaRPr lang="en-CA" dirty="0"/>
          </a:p>
          <a:p>
            <a:r>
              <a:rPr lang="en-US" dirty="0"/>
              <a:t>Allow </a:t>
            </a:r>
            <a:r>
              <a:rPr lang="en-US" dirty="0" err="1"/>
              <a:t>reabsorption</a:t>
            </a:r>
            <a:r>
              <a:rPr lang="en-US" dirty="0"/>
              <a:t> the water and salt by the blood</a:t>
            </a:r>
            <a:endParaRPr lang="en-CA" dirty="0"/>
          </a:p>
          <a:p>
            <a:r>
              <a:rPr lang="en-US" dirty="0"/>
              <a:t>Making urine. Contains </a:t>
            </a:r>
            <a:r>
              <a:rPr lang="en-US" b="1" dirty="0"/>
              <a:t>Urea</a:t>
            </a:r>
            <a:r>
              <a:rPr lang="en-US" dirty="0"/>
              <a:t> from digesting proteins</a:t>
            </a:r>
            <a:endParaRPr lang="en-CA" dirty="0"/>
          </a:p>
          <a:p>
            <a:r>
              <a:rPr lang="en-US" b="1" dirty="0"/>
              <a:t>Uric Acid </a:t>
            </a:r>
            <a:r>
              <a:rPr lang="en-US" dirty="0"/>
              <a:t>from digesting nucleic acids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b="1" dirty="0" err="1"/>
              <a:t>Creatinine</a:t>
            </a:r>
            <a:r>
              <a:rPr lang="en-US" b="1" dirty="0"/>
              <a:t> </a:t>
            </a:r>
            <a:r>
              <a:rPr lang="en-US" dirty="0"/>
              <a:t>muscle metabolism</a:t>
            </a:r>
            <a:endParaRPr lang="en-CA" dirty="0"/>
          </a:p>
          <a:p>
            <a:endParaRPr lang="en-CA" dirty="0"/>
          </a:p>
        </p:txBody>
      </p:sp>
      <p:pic>
        <p:nvPicPr>
          <p:cNvPr id="4" name="Picture 3" descr="nephr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192" y="332656"/>
            <a:ext cx="2219325" cy="20669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Nephron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Structure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Glomerular</a:t>
            </a:r>
            <a:r>
              <a:rPr lang="en-US" b="1" dirty="0"/>
              <a:t> </a:t>
            </a:r>
            <a:r>
              <a:rPr lang="en-US" b="1" dirty="0" smtClean="0"/>
              <a:t>Capillaries</a:t>
            </a:r>
            <a:r>
              <a:rPr lang="en-US" dirty="0"/>
              <a:t> 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       (</a:t>
            </a:r>
            <a:r>
              <a:rPr lang="en-US" dirty="0"/>
              <a:t>Near)       (Far</a:t>
            </a:r>
            <a:r>
              <a:rPr lang="en-US" dirty="0" smtClean="0"/>
              <a:t>)</a:t>
            </a:r>
            <a:endParaRPr lang="en-CA" dirty="0"/>
          </a:p>
          <a:p>
            <a:r>
              <a:rPr lang="en-US" b="1" dirty="0"/>
              <a:t>Proximal/ </a:t>
            </a:r>
            <a:r>
              <a:rPr lang="en-US" b="1" dirty="0" smtClean="0"/>
              <a:t>distal Convoluted </a:t>
            </a:r>
            <a:r>
              <a:rPr lang="en-US" b="1" dirty="0"/>
              <a:t>renal </a:t>
            </a:r>
            <a:r>
              <a:rPr lang="en-US" b="1" dirty="0" smtClean="0"/>
              <a:t>tubule</a:t>
            </a:r>
            <a:r>
              <a:rPr lang="en-US" dirty="0" smtClean="0"/>
              <a:t>       (Twisted</a:t>
            </a:r>
            <a:r>
              <a:rPr lang="en-US" dirty="0"/>
              <a:t>)	</a:t>
            </a:r>
            <a:endParaRPr lang="en-US" dirty="0" smtClean="0"/>
          </a:p>
          <a:p>
            <a:pPr>
              <a:buNone/>
            </a:pPr>
            <a:endParaRPr lang="en-US" b="1" dirty="0"/>
          </a:p>
          <a:p>
            <a:r>
              <a:rPr lang="en-US" b="1" dirty="0" smtClean="0"/>
              <a:t>Loop </a:t>
            </a:r>
            <a:r>
              <a:rPr lang="en-US" b="1" dirty="0"/>
              <a:t>of </a:t>
            </a:r>
            <a:r>
              <a:rPr lang="en-US" b="1" dirty="0" err="1"/>
              <a:t>Henle</a:t>
            </a:r>
            <a:endParaRPr lang="en-US" b="1" dirty="0" smtClean="0"/>
          </a:p>
          <a:p>
            <a:r>
              <a:rPr lang="en-US" b="1" dirty="0"/>
              <a:t>Collecting ducts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CA" dirty="0" smtClean="0"/>
              <a:t>Function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Under high pressure from the arteries the filter out the plasma. (Squeeze the fluid out of the blood through the tiny holes in the </a:t>
            </a:r>
            <a:r>
              <a:rPr lang="en-US" dirty="0" smtClean="0"/>
              <a:t>capillaries).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is where glucose, </a:t>
            </a:r>
            <a:r>
              <a:rPr lang="en-US" dirty="0" smtClean="0"/>
              <a:t>amino</a:t>
            </a:r>
            <a:r>
              <a:rPr lang="en-CA" dirty="0" smtClean="0"/>
              <a:t> </a:t>
            </a:r>
            <a:r>
              <a:rPr lang="en-US" dirty="0" smtClean="0"/>
              <a:t>acids</a:t>
            </a:r>
            <a:r>
              <a:rPr lang="en-US" dirty="0"/>
              <a:t>, water and salt are </a:t>
            </a:r>
            <a:r>
              <a:rPr lang="en-US" dirty="0" smtClean="0"/>
              <a:t>reabsorbed </a:t>
            </a:r>
            <a:r>
              <a:rPr lang="en-US" dirty="0"/>
              <a:t>into the blood </a:t>
            </a:r>
            <a:r>
              <a:rPr lang="en-US" dirty="0" smtClean="0"/>
              <a:t>stream.</a:t>
            </a:r>
            <a:r>
              <a:rPr lang="en-CA" dirty="0" smtClean="0"/>
              <a:t> </a:t>
            </a:r>
            <a:r>
              <a:rPr lang="en-US" dirty="0" smtClean="0"/>
              <a:t>Secretes </a:t>
            </a:r>
            <a:r>
              <a:rPr lang="en-US" dirty="0"/>
              <a:t>poisons, drugs and H</a:t>
            </a:r>
            <a:r>
              <a:rPr lang="en-US" baseline="30000" dirty="0"/>
              <a:t>+</a:t>
            </a:r>
            <a:r>
              <a:rPr lang="en-US" dirty="0"/>
              <a:t> ions for pH control</a:t>
            </a:r>
            <a:r>
              <a:rPr lang="en-US" dirty="0" smtClean="0"/>
              <a:t>.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Reabsorbs </a:t>
            </a:r>
            <a:r>
              <a:rPr lang="en-US" dirty="0"/>
              <a:t>water and </a:t>
            </a:r>
            <a:r>
              <a:rPr lang="en-US" dirty="0" smtClean="0"/>
              <a:t>salt </a:t>
            </a:r>
            <a:r>
              <a:rPr lang="en-US" dirty="0" err="1" smtClean="0"/>
              <a:t>NaCl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Carries </a:t>
            </a:r>
            <a:r>
              <a:rPr lang="en-US" dirty="0"/>
              <a:t>urine to the </a:t>
            </a:r>
            <a:r>
              <a:rPr lang="en-US" dirty="0" err="1" smtClean="0"/>
              <a:t>Ureters</a:t>
            </a:r>
            <a:r>
              <a:rPr lang="en-US" dirty="0" smtClean="0"/>
              <a:t>. More </a:t>
            </a:r>
            <a:r>
              <a:rPr lang="en-US" dirty="0"/>
              <a:t>water and salt is reabsorbed into the blood here.</a:t>
            </a:r>
            <a:endParaRPr lang="en-CA" dirty="0"/>
          </a:p>
          <a:p>
            <a:endParaRPr lang="en-US" dirty="0" smtClean="0"/>
          </a:p>
          <a:p>
            <a:endParaRPr lang="en-CA" dirty="0"/>
          </a:p>
          <a:p>
            <a:endParaRPr lang="en-CA" dirty="0"/>
          </a:p>
          <a:p>
            <a:endParaRPr lang="en-US" dirty="0" smtClean="0"/>
          </a:p>
          <a:p>
            <a:endParaRPr lang="en-CA" dirty="0"/>
          </a:p>
        </p:txBody>
      </p:sp>
      <p:pic>
        <p:nvPicPr>
          <p:cNvPr id="7" name="Picture 6" descr="nephr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72200" y="0"/>
            <a:ext cx="2219325" cy="20669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Total Body Water Volume</a:t>
            </a:r>
            <a:r>
              <a:rPr lang="en-CA" b="1" dirty="0"/>
              <a:t/>
            </a:r>
            <a:br>
              <a:rPr lang="en-CA" b="1" dirty="0"/>
            </a:br>
            <a:r>
              <a:rPr lang="en-CA" b="1" dirty="0" smtClean="0"/>
              <a:t>40 </a:t>
            </a:r>
            <a:r>
              <a:rPr lang="en-CA" b="1" dirty="0" err="1" smtClean="0"/>
              <a:t>liters</a:t>
            </a:r>
            <a:endParaRPr lang="en-CA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Intracellular</a:t>
            </a:r>
            <a:endParaRPr lang="en-CA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Water inside the cell</a:t>
            </a:r>
          </a:p>
          <a:p>
            <a:pPr>
              <a:buNone/>
            </a:pPr>
            <a:endParaRPr lang="en-CA" dirty="0"/>
          </a:p>
          <a:p>
            <a:pPr>
              <a:buNone/>
            </a:pPr>
            <a:r>
              <a:rPr lang="en-CA" dirty="0" smtClean="0"/>
              <a:t>25 </a:t>
            </a:r>
            <a:r>
              <a:rPr lang="en-CA" dirty="0" err="1" smtClean="0"/>
              <a:t>liters</a:t>
            </a:r>
            <a:endParaRPr lang="en-CA" dirty="0" smtClean="0"/>
          </a:p>
          <a:p>
            <a:pPr>
              <a:buNone/>
            </a:pPr>
            <a:endParaRPr lang="en-CA" dirty="0"/>
          </a:p>
          <a:p>
            <a:pPr>
              <a:buNone/>
            </a:pPr>
            <a:r>
              <a:rPr lang="en-CA" dirty="0" smtClean="0"/>
              <a:t>40% of body weight</a:t>
            </a:r>
            <a:endParaRPr lang="en-CA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CA" dirty="0" smtClean="0"/>
              <a:t>Extracellular</a:t>
            </a:r>
            <a:endParaRPr lang="en-CA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CA" dirty="0" smtClean="0"/>
              <a:t>15 </a:t>
            </a:r>
            <a:r>
              <a:rPr lang="en-CA" dirty="0" err="1" smtClean="0"/>
              <a:t>liters</a:t>
            </a:r>
            <a:r>
              <a:rPr lang="en-CA" dirty="0" smtClean="0"/>
              <a:t> 20% of body weight</a:t>
            </a:r>
          </a:p>
          <a:p>
            <a:endParaRPr lang="en-CA" dirty="0"/>
          </a:p>
          <a:p>
            <a:r>
              <a:rPr lang="en-CA" dirty="0" smtClean="0"/>
              <a:t>Interstitial fluid 12 </a:t>
            </a:r>
            <a:r>
              <a:rPr lang="en-CA" dirty="0" err="1" smtClean="0"/>
              <a:t>Liters</a:t>
            </a:r>
            <a:endParaRPr lang="en-CA" dirty="0" smtClean="0"/>
          </a:p>
          <a:p>
            <a:endParaRPr lang="en-CA" dirty="0"/>
          </a:p>
          <a:p>
            <a:r>
              <a:rPr lang="en-CA" dirty="0" smtClean="0"/>
              <a:t>Blood plasma 3 </a:t>
            </a:r>
            <a:r>
              <a:rPr lang="en-CA" dirty="0" err="1"/>
              <a:t>L</a:t>
            </a:r>
            <a:r>
              <a:rPr lang="en-CA" dirty="0" err="1" smtClean="0"/>
              <a:t>iters</a:t>
            </a:r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4" dur="1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9" dur="1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4" dur="1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 build="p"/>
      <p:bldP spid="14" grpId="0" build="p"/>
      <p:bldP spid="14" grpId="1" build="p"/>
    </p:bldLst>
  </p:timing>
</p:sld>
</file>

<file path=ppt/theme/theme1.xml><?xml version="1.0" encoding="utf-8"?>
<a:theme xmlns:a="http://schemas.openxmlformats.org/drawingml/2006/main" name="Office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</TotalTime>
  <Words>446</Words>
  <Application>Microsoft Office PowerPoint</Application>
  <PresentationFormat>On-screen Show (4:3)</PresentationFormat>
  <Paragraphs>99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Excretory system</vt:lpstr>
      <vt:lpstr>Interesting Facts: </vt:lpstr>
      <vt:lpstr>Slide 3</vt:lpstr>
      <vt:lpstr>Slide 4</vt:lpstr>
      <vt:lpstr> Main Job of the Kidneys: </vt:lpstr>
      <vt:lpstr>Kidney</vt:lpstr>
      <vt:lpstr>Nephron</vt:lpstr>
      <vt:lpstr>Nephron</vt:lpstr>
      <vt:lpstr>Total Body Water Volume 40 liters</vt:lpstr>
      <vt:lpstr>Daily Input /output 2500 mls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Excretory system</dc:title>
  <dc:creator>AnnaKay</dc:creator>
  <cp:lastModifiedBy>AnnaKay</cp:lastModifiedBy>
  <cp:revision>29</cp:revision>
  <dcterms:created xsi:type="dcterms:W3CDTF">2011-02-24T19:59:48Z</dcterms:created>
  <dcterms:modified xsi:type="dcterms:W3CDTF">2011-03-08T19:33:11Z</dcterms:modified>
</cp:coreProperties>
</file>