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8" r:id="rId12"/>
    <p:sldId id="267" r:id="rId13"/>
    <p:sldId id="269" r:id="rId14"/>
    <p:sldId id="25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F79F22-D65B-4262-8375-16E73C3D9B3C}" type="datetimeFigureOut">
              <a:rPr lang="en-US" smtClean="0"/>
              <a:t>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88D39-DBCE-462E-9BDB-285FC3363E30}" type="slidenum">
              <a:rPr lang="en-US" smtClean="0"/>
              <a:t>‹#›</a:t>
            </a:fld>
            <a:endParaRPr lang="en-US"/>
          </a:p>
        </p:txBody>
      </p:sp>
    </p:spTree>
    <p:extLst>
      <p:ext uri="{BB962C8B-B14F-4D97-AF65-F5344CB8AC3E}">
        <p14:creationId xmlns:p14="http://schemas.microsoft.com/office/powerpoint/2010/main" val="3292013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79F22-D65B-4262-8375-16E73C3D9B3C}" type="datetimeFigureOut">
              <a:rPr lang="en-US" smtClean="0"/>
              <a:t>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88D39-DBCE-462E-9BDB-285FC3363E30}" type="slidenum">
              <a:rPr lang="en-US" smtClean="0"/>
              <a:t>‹#›</a:t>
            </a:fld>
            <a:endParaRPr lang="en-US"/>
          </a:p>
        </p:txBody>
      </p:sp>
    </p:spTree>
    <p:extLst>
      <p:ext uri="{BB962C8B-B14F-4D97-AF65-F5344CB8AC3E}">
        <p14:creationId xmlns:p14="http://schemas.microsoft.com/office/powerpoint/2010/main" val="3567947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79F22-D65B-4262-8375-16E73C3D9B3C}" type="datetimeFigureOut">
              <a:rPr lang="en-US" smtClean="0"/>
              <a:t>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88D39-DBCE-462E-9BDB-285FC3363E30}" type="slidenum">
              <a:rPr lang="en-US" smtClean="0"/>
              <a:t>‹#›</a:t>
            </a:fld>
            <a:endParaRPr lang="en-US"/>
          </a:p>
        </p:txBody>
      </p:sp>
    </p:spTree>
    <p:extLst>
      <p:ext uri="{BB962C8B-B14F-4D97-AF65-F5344CB8AC3E}">
        <p14:creationId xmlns:p14="http://schemas.microsoft.com/office/powerpoint/2010/main" val="673010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79F22-D65B-4262-8375-16E73C3D9B3C}" type="datetimeFigureOut">
              <a:rPr lang="en-US" smtClean="0"/>
              <a:t>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88D39-DBCE-462E-9BDB-285FC3363E30}" type="slidenum">
              <a:rPr lang="en-US" smtClean="0"/>
              <a:t>‹#›</a:t>
            </a:fld>
            <a:endParaRPr lang="en-US"/>
          </a:p>
        </p:txBody>
      </p:sp>
    </p:spTree>
    <p:extLst>
      <p:ext uri="{BB962C8B-B14F-4D97-AF65-F5344CB8AC3E}">
        <p14:creationId xmlns:p14="http://schemas.microsoft.com/office/powerpoint/2010/main" val="3146447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F79F22-D65B-4262-8375-16E73C3D9B3C}" type="datetimeFigureOut">
              <a:rPr lang="en-US" smtClean="0"/>
              <a:t>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88D39-DBCE-462E-9BDB-285FC3363E30}" type="slidenum">
              <a:rPr lang="en-US" smtClean="0"/>
              <a:t>‹#›</a:t>
            </a:fld>
            <a:endParaRPr lang="en-US"/>
          </a:p>
        </p:txBody>
      </p:sp>
    </p:spTree>
    <p:extLst>
      <p:ext uri="{BB962C8B-B14F-4D97-AF65-F5344CB8AC3E}">
        <p14:creationId xmlns:p14="http://schemas.microsoft.com/office/powerpoint/2010/main" val="3166893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F79F22-D65B-4262-8375-16E73C3D9B3C}" type="datetimeFigureOut">
              <a:rPr lang="en-US" smtClean="0"/>
              <a:t>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F88D39-DBCE-462E-9BDB-285FC3363E30}" type="slidenum">
              <a:rPr lang="en-US" smtClean="0"/>
              <a:t>‹#›</a:t>
            </a:fld>
            <a:endParaRPr lang="en-US"/>
          </a:p>
        </p:txBody>
      </p:sp>
    </p:spTree>
    <p:extLst>
      <p:ext uri="{BB962C8B-B14F-4D97-AF65-F5344CB8AC3E}">
        <p14:creationId xmlns:p14="http://schemas.microsoft.com/office/powerpoint/2010/main" val="3518659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F79F22-D65B-4262-8375-16E73C3D9B3C}" type="datetimeFigureOut">
              <a:rPr lang="en-US" smtClean="0"/>
              <a:t>2/23/2015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F88D39-DBCE-462E-9BDB-285FC3363E30}" type="slidenum">
              <a:rPr lang="en-US" smtClean="0"/>
              <a:t>‹#›</a:t>
            </a:fld>
            <a:endParaRPr lang="en-US"/>
          </a:p>
        </p:txBody>
      </p:sp>
    </p:spTree>
    <p:extLst>
      <p:ext uri="{BB962C8B-B14F-4D97-AF65-F5344CB8AC3E}">
        <p14:creationId xmlns:p14="http://schemas.microsoft.com/office/powerpoint/2010/main" val="2337526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F79F22-D65B-4262-8375-16E73C3D9B3C}" type="datetimeFigureOut">
              <a:rPr lang="en-US" smtClean="0"/>
              <a:t>2/23/2015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F88D39-DBCE-462E-9BDB-285FC3363E30}" type="slidenum">
              <a:rPr lang="en-US" smtClean="0"/>
              <a:t>‹#›</a:t>
            </a:fld>
            <a:endParaRPr lang="en-US"/>
          </a:p>
        </p:txBody>
      </p:sp>
    </p:spTree>
    <p:extLst>
      <p:ext uri="{BB962C8B-B14F-4D97-AF65-F5344CB8AC3E}">
        <p14:creationId xmlns:p14="http://schemas.microsoft.com/office/powerpoint/2010/main" val="1957294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F79F22-D65B-4262-8375-16E73C3D9B3C}" type="datetimeFigureOut">
              <a:rPr lang="en-US" smtClean="0"/>
              <a:t>2/23/2015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F88D39-DBCE-462E-9BDB-285FC3363E30}" type="slidenum">
              <a:rPr lang="en-US" smtClean="0"/>
              <a:t>‹#›</a:t>
            </a:fld>
            <a:endParaRPr lang="en-US"/>
          </a:p>
        </p:txBody>
      </p:sp>
    </p:spTree>
    <p:extLst>
      <p:ext uri="{BB962C8B-B14F-4D97-AF65-F5344CB8AC3E}">
        <p14:creationId xmlns:p14="http://schemas.microsoft.com/office/powerpoint/2010/main" val="1413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F79F22-D65B-4262-8375-16E73C3D9B3C}" type="datetimeFigureOut">
              <a:rPr lang="en-US" smtClean="0"/>
              <a:t>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F88D39-DBCE-462E-9BDB-285FC3363E30}" type="slidenum">
              <a:rPr lang="en-US" smtClean="0"/>
              <a:t>‹#›</a:t>
            </a:fld>
            <a:endParaRPr lang="en-US"/>
          </a:p>
        </p:txBody>
      </p:sp>
    </p:spTree>
    <p:extLst>
      <p:ext uri="{BB962C8B-B14F-4D97-AF65-F5344CB8AC3E}">
        <p14:creationId xmlns:p14="http://schemas.microsoft.com/office/powerpoint/2010/main" val="444051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F79F22-D65B-4262-8375-16E73C3D9B3C}" type="datetimeFigureOut">
              <a:rPr lang="en-US" smtClean="0"/>
              <a:t>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F88D39-DBCE-462E-9BDB-285FC3363E30}" type="slidenum">
              <a:rPr lang="en-US" smtClean="0"/>
              <a:t>‹#›</a:t>
            </a:fld>
            <a:endParaRPr lang="en-US"/>
          </a:p>
        </p:txBody>
      </p:sp>
    </p:spTree>
    <p:extLst>
      <p:ext uri="{BB962C8B-B14F-4D97-AF65-F5344CB8AC3E}">
        <p14:creationId xmlns:p14="http://schemas.microsoft.com/office/powerpoint/2010/main" val="3534332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F79F22-D65B-4262-8375-16E73C3D9B3C}" type="datetimeFigureOut">
              <a:rPr lang="en-US" smtClean="0"/>
              <a:t>2/23/2015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F88D39-DBCE-462E-9BDB-285FC3363E30}" type="slidenum">
              <a:rPr lang="en-US" smtClean="0"/>
              <a:t>‹#›</a:t>
            </a:fld>
            <a:endParaRPr lang="en-US"/>
          </a:p>
        </p:txBody>
      </p:sp>
    </p:spTree>
    <p:extLst>
      <p:ext uri="{BB962C8B-B14F-4D97-AF65-F5344CB8AC3E}">
        <p14:creationId xmlns:p14="http://schemas.microsoft.com/office/powerpoint/2010/main" val="3272663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BrainReview</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2930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http://www.moillusions.com/wp-content/uploads/2012/12/tech.gif"/>
          <p:cNvPicPr>
            <a:picLocks noChangeAspect="1" noChangeArrowheads="1" noCrop="1"/>
          </p:cNvPicPr>
          <p:nvPr/>
        </p:nvPicPr>
        <p:blipFill>
          <a:blip r:embed="rId2" cstate="print"/>
          <a:srcRect/>
          <a:stretch>
            <a:fillRect/>
          </a:stretch>
        </p:blipFill>
        <p:spPr bwMode="auto">
          <a:xfrm>
            <a:off x="319980" y="1628800"/>
            <a:ext cx="8572500" cy="3810000"/>
          </a:xfrm>
          <a:prstGeom prst="rect">
            <a:avLst/>
          </a:prstGeom>
          <a:noFill/>
        </p:spPr>
      </p:pic>
      <p:grpSp>
        <p:nvGrpSpPr>
          <p:cNvPr id="11" name="Group 10"/>
          <p:cNvGrpSpPr/>
          <p:nvPr/>
        </p:nvGrpSpPr>
        <p:grpSpPr>
          <a:xfrm>
            <a:off x="971600" y="5454352"/>
            <a:ext cx="1475656" cy="1403648"/>
            <a:chOff x="971600" y="5454352"/>
            <a:chExt cx="1475656" cy="1403648"/>
          </a:xfrm>
        </p:grpSpPr>
        <p:grpSp>
          <p:nvGrpSpPr>
            <p:cNvPr id="3" name="Group 2"/>
            <p:cNvGrpSpPr/>
            <p:nvPr/>
          </p:nvGrpSpPr>
          <p:grpSpPr>
            <a:xfrm>
              <a:off x="971600" y="5454352"/>
              <a:ext cx="1475656" cy="1403648"/>
              <a:chOff x="7092280" y="2636912"/>
              <a:chExt cx="1475656" cy="1403648"/>
            </a:xfrm>
          </p:grpSpPr>
          <p:pic>
            <p:nvPicPr>
              <p:cNvPr id="4" name="Picture 1" descr="C:\Users\Erika\AppData\Local\Microsoft\Windows\Temporary Internet Files\Content.IE5\ATYCRVXL\27f3[1].png"/>
              <p:cNvPicPr>
                <a:picLocks noChangeAspect="1" noChangeArrowheads="1"/>
              </p:cNvPicPr>
              <p:nvPr/>
            </p:nvPicPr>
            <p:blipFill>
              <a:blip r:embed="rId3" cstate="print"/>
              <a:srcRect/>
              <a:stretch>
                <a:fillRect/>
              </a:stretch>
            </p:blipFill>
            <p:spPr bwMode="auto">
              <a:xfrm>
                <a:off x="7092280" y="2636912"/>
                <a:ext cx="1475656" cy="1403648"/>
              </a:xfrm>
              <a:prstGeom prst="rect">
                <a:avLst/>
              </a:prstGeom>
              <a:noFill/>
            </p:spPr>
          </p:pic>
          <p:sp>
            <p:nvSpPr>
              <p:cNvPr id="5" name="TextBox 4"/>
              <p:cNvSpPr txBox="1"/>
              <p:nvPr/>
            </p:nvSpPr>
            <p:spPr>
              <a:xfrm>
                <a:off x="7164288" y="2708920"/>
                <a:ext cx="338554" cy="369332"/>
              </a:xfrm>
              <a:prstGeom prst="rect">
                <a:avLst/>
              </a:prstGeom>
              <a:noFill/>
            </p:spPr>
            <p:txBody>
              <a:bodyPr wrap="none" rtlCol="0">
                <a:spAutoFit/>
              </a:bodyPr>
              <a:lstStyle/>
              <a:p>
                <a:r>
                  <a:rPr lang="en-CA" dirty="0" smtClean="0"/>
                  <a:t>A</a:t>
                </a:r>
                <a:endParaRPr lang="en-CA" dirty="0"/>
              </a:p>
            </p:txBody>
          </p:sp>
        </p:grpSp>
        <p:sp>
          <p:nvSpPr>
            <p:cNvPr id="9" name="TextBox 8"/>
            <p:cNvSpPr txBox="1"/>
            <p:nvPr/>
          </p:nvSpPr>
          <p:spPr>
            <a:xfrm>
              <a:off x="2051720" y="6309320"/>
              <a:ext cx="351378" cy="369332"/>
            </a:xfrm>
            <a:prstGeom prst="rect">
              <a:avLst/>
            </a:prstGeom>
            <a:noFill/>
          </p:spPr>
          <p:txBody>
            <a:bodyPr wrap="none" rtlCol="0">
              <a:spAutoFit/>
            </a:bodyPr>
            <a:lstStyle/>
            <a:p>
              <a:r>
                <a:rPr lang="en-CA" dirty="0" smtClean="0">
                  <a:solidFill>
                    <a:srgbClr val="FF0000"/>
                  </a:solidFill>
                </a:rPr>
                <a:t>R</a:t>
              </a:r>
              <a:endParaRPr lang="en-CA" dirty="0">
                <a:solidFill>
                  <a:srgbClr val="FF0000"/>
                </a:solidFill>
              </a:endParaRPr>
            </a:p>
          </p:txBody>
        </p:sp>
      </p:grpSp>
      <p:grpSp>
        <p:nvGrpSpPr>
          <p:cNvPr id="12" name="Group 11"/>
          <p:cNvGrpSpPr/>
          <p:nvPr/>
        </p:nvGrpSpPr>
        <p:grpSpPr>
          <a:xfrm>
            <a:off x="6732240" y="5454352"/>
            <a:ext cx="1476672" cy="1403648"/>
            <a:chOff x="6732240" y="5454352"/>
            <a:chExt cx="1476672" cy="1403648"/>
          </a:xfrm>
        </p:grpSpPr>
        <p:grpSp>
          <p:nvGrpSpPr>
            <p:cNvPr id="6" name="Group 5"/>
            <p:cNvGrpSpPr/>
            <p:nvPr/>
          </p:nvGrpSpPr>
          <p:grpSpPr>
            <a:xfrm>
              <a:off x="6732240" y="5454352"/>
              <a:ext cx="1476672" cy="1403648"/>
              <a:chOff x="7092280" y="4401616"/>
              <a:chExt cx="1476672" cy="1403648"/>
            </a:xfrm>
          </p:grpSpPr>
          <p:pic>
            <p:nvPicPr>
              <p:cNvPr id="7" name="Picture 1" descr="C:\Users\Erika\AppData\Local\Microsoft\Windows\Temporary Internet Files\Content.IE5\ATYCRVXL\27f3[1].png"/>
              <p:cNvPicPr>
                <a:picLocks noChangeAspect="1" noChangeArrowheads="1"/>
              </p:cNvPicPr>
              <p:nvPr/>
            </p:nvPicPr>
            <p:blipFill>
              <a:blip r:embed="rId3" cstate="print"/>
              <a:srcRect/>
              <a:stretch>
                <a:fillRect/>
              </a:stretch>
            </p:blipFill>
            <p:spPr bwMode="auto">
              <a:xfrm flipH="1">
                <a:off x="7092280" y="4401616"/>
                <a:ext cx="1476672" cy="1403648"/>
              </a:xfrm>
              <a:prstGeom prst="rect">
                <a:avLst/>
              </a:prstGeom>
              <a:noFill/>
            </p:spPr>
          </p:pic>
          <p:sp>
            <p:nvSpPr>
              <p:cNvPr id="8" name="TextBox 7"/>
              <p:cNvSpPr txBox="1"/>
              <p:nvPr/>
            </p:nvSpPr>
            <p:spPr>
              <a:xfrm>
                <a:off x="7164288" y="4437112"/>
                <a:ext cx="338554" cy="369332"/>
              </a:xfrm>
              <a:prstGeom prst="rect">
                <a:avLst/>
              </a:prstGeom>
              <a:noFill/>
            </p:spPr>
            <p:txBody>
              <a:bodyPr wrap="none" rtlCol="0">
                <a:spAutoFit/>
              </a:bodyPr>
              <a:lstStyle/>
              <a:p>
                <a:r>
                  <a:rPr lang="en-CA" dirty="0" smtClean="0"/>
                  <a:t>B</a:t>
                </a:r>
                <a:endParaRPr lang="en-CA" dirty="0"/>
              </a:p>
            </p:txBody>
          </p:sp>
        </p:grpSp>
        <p:sp>
          <p:nvSpPr>
            <p:cNvPr id="10" name="TextBox 9"/>
            <p:cNvSpPr txBox="1"/>
            <p:nvPr/>
          </p:nvSpPr>
          <p:spPr>
            <a:xfrm>
              <a:off x="7812360" y="6309320"/>
              <a:ext cx="312906" cy="369332"/>
            </a:xfrm>
            <a:prstGeom prst="rect">
              <a:avLst/>
            </a:prstGeom>
            <a:noFill/>
          </p:spPr>
          <p:txBody>
            <a:bodyPr wrap="none" rtlCol="0">
              <a:spAutoFit/>
            </a:bodyPr>
            <a:lstStyle/>
            <a:p>
              <a:r>
                <a:rPr lang="en-CA" dirty="0" smtClean="0">
                  <a:solidFill>
                    <a:srgbClr val="FF0000"/>
                  </a:solidFill>
                </a:rPr>
                <a:t>L</a:t>
              </a:r>
              <a:endParaRPr lang="en-CA" dirty="0">
                <a:solidFill>
                  <a:srgbClr val="FF0000"/>
                </a:solidFill>
              </a:endParaRPr>
            </a:p>
          </p:txBody>
        </p:sp>
      </p:grpSp>
    </p:spTree>
    <p:extLst>
      <p:ext uri="{BB962C8B-B14F-4D97-AF65-F5344CB8AC3E}">
        <p14:creationId xmlns:p14="http://schemas.microsoft.com/office/powerpoint/2010/main" val="6042705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29600" cy="561975"/>
          </a:xfrm>
        </p:spPr>
        <p:txBody>
          <a:bodyPr>
            <a:normAutofit fontScale="90000"/>
          </a:bodyPr>
          <a:lstStyle/>
          <a:p>
            <a:r>
              <a:rPr lang="en-US" sz="4000" dirty="0" smtClean="0">
                <a:solidFill>
                  <a:schemeClr val="tx1"/>
                </a:solidFill>
              </a:rPr>
              <a:t>Left Brain</a:t>
            </a:r>
            <a:endParaRPr lang="en-US" sz="4000" dirty="0">
              <a:solidFill>
                <a:schemeClr val="tx1"/>
              </a:solidFill>
            </a:endParaRPr>
          </a:p>
        </p:txBody>
      </p:sp>
      <p:sp>
        <p:nvSpPr>
          <p:cNvPr id="3075" name="Rectangle 3"/>
          <p:cNvSpPr>
            <a:spLocks noGrp="1" noChangeArrowheads="1"/>
          </p:cNvSpPr>
          <p:nvPr>
            <p:ph type="body" idx="1"/>
          </p:nvPr>
        </p:nvSpPr>
        <p:spPr>
          <a:xfrm>
            <a:off x="1691680" y="1340768"/>
            <a:ext cx="6995120" cy="4525963"/>
          </a:xfrm>
        </p:spPr>
        <p:txBody>
          <a:bodyPr/>
          <a:lstStyle/>
          <a:p>
            <a:r>
              <a:rPr lang="en-CA" sz="2800" dirty="0">
                <a:solidFill>
                  <a:schemeClr val="tx1"/>
                </a:solidFill>
                <a:latin typeface="+mn-lt"/>
                <a:ea typeface="+mn-ea"/>
                <a:cs typeface="+mn-cs"/>
              </a:rPr>
              <a:t>The left-side of the brain is considered to be adept at tasks that involve logic, language and analytical thinking. The left-brain is often described as being better at:</a:t>
            </a:r>
          </a:p>
          <a:p>
            <a:r>
              <a:rPr lang="en-CA" sz="2800" dirty="0">
                <a:solidFill>
                  <a:schemeClr val="tx1"/>
                </a:solidFill>
                <a:latin typeface="+mn-lt"/>
                <a:ea typeface="+mn-ea"/>
                <a:cs typeface="+mn-cs"/>
              </a:rPr>
              <a:t>Language</a:t>
            </a:r>
          </a:p>
          <a:p>
            <a:r>
              <a:rPr lang="en-CA" sz="2800" dirty="0">
                <a:solidFill>
                  <a:schemeClr val="tx1"/>
                </a:solidFill>
                <a:latin typeface="+mn-lt"/>
                <a:ea typeface="+mn-ea"/>
                <a:cs typeface="+mn-cs"/>
              </a:rPr>
              <a:t>Logic</a:t>
            </a:r>
          </a:p>
          <a:p>
            <a:r>
              <a:rPr lang="en-CA" sz="2800" dirty="0">
                <a:solidFill>
                  <a:schemeClr val="tx1"/>
                </a:solidFill>
                <a:latin typeface="+mn-lt"/>
                <a:ea typeface="+mn-ea"/>
                <a:cs typeface="+mn-cs"/>
              </a:rPr>
              <a:t>Critical thinking</a:t>
            </a:r>
          </a:p>
          <a:p>
            <a:r>
              <a:rPr lang="en-CA" sz="2800" dirty="0">
                <a:solidFill>
                  <a:schemeClr val="tx1"/>
                </a:solidFill>
                <a:latin typeface="+mn-lt"/>
                <a:ea typeface="+mn-ea"/>
                <a:cs typeface="+mn-cs"/>
              </a:rPr>
              <a:t>Numbers</a:t>
            </a:r>
          </a:p>
          <a:p>
            <a:r>
              <a:rPr lang="en-CA" sz="2800" dirty="0">
                <a:solidFill>
                  <a:schemeClr val="tx1"/>
                </a:solidFill>
                <a:latin typeface="+mn-lt"/>
                <a:ea typeface="+mn-ea"/>
                <a:cs typeface="+mn-cs"/>
              </a:rPr>
              <a:t>Reasoning</a:t>
            </a:r>
          </a:p>
        </p:txBody>
      </p:sp>
    </p:spTree>
    <p:extLst>
      <p:ext uri="{BB962C8B-B14F-4D97-AF65-F5344CB8AC3E}">
        <p14:creationId xmlns:p14="http://schemas.microsoft.com/office/powerpoint/2010/main" val="21610940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29600" cy="561975"/>
          </a:xfrm>
        </p:spPr>
        <p:txBody>
          <a:bodyPr>
            <a:normAutofit fontScale="90000"/>
          </a:bodyPr>
          <a:lstStyle/>
          <a:p>
            <a:r>
              <a:rPr lang="en-US" sz="4000" dirty="0" smtClean="0">
                <a:solidFill>
                  <a:schemeClr val="tx1"/>
                </a:solidFill>
              </a:rPr>
              <a:t>Right Brain</a:t>
            </a:r>
            <a:endParaRPr lang="en-US" sz="4000" dirty="0">
              <a:solidFill>
                <a:schemeClr val="tx1"/>
              </a:solidFill>
            </a:endParaRPr>
          </a:p>
        </p:txBody>
      </p:sp>
      <p:sp>
        <p:nvSpPr>
          <p:cNvPr id="3075" name="Rectangle 3"/>
          <p:cNvSpPr>
            <a:spLocks noGrp="1" noChangeArrowheads="1"/>
          </p:cNvSpPr>
          <p:nvPr>
            <p:ph type="body" idx="1"/>
          </p:nvPr>
        </p:nvSpPr>
        <p:spPr>
          <a:xfrm>
            <a:off x="1547664" y="1207293"/>
            <a:ext cx="7139136" cy="4525963"/>
          </a:xfrm>
        </p:spPr>
        <p:txBody>
          <a:bodyPr>
            <a:normAutofit fontScale="92500" lnSpcReduction="10000"/>
          </a:bodyPr>
          <a:lstStyle/>
          <a:p>
            <a:r>
              <a:rPr lang="en-CA" sz="2400" dirty="0" smtClean="0">
                <a:solidFill>
                  <a:schemeClr val="tx1"/>
                </a:solidFill>
                <a:latin typeface="+mn-lt"/>
                <a:ea typeface="+mn-ea"/>
                <a:cs typeface="+mn-cs"/>
              </a:rPr>
              <a:t>According </a:t>
            </a:r>
            <a:r>
              <a:rPr lang="en-CA" sz="2400" dirty="0">
                <a:solidFill>
                  <a:schemeClr val="tx1"/>
                </a:solidFill>
                <a:latin typeface="+mn-lt"/>
                <a:ea typeface="+mn-ea"/>
                <a:cs typeface="+mn-cs"/>
              </a:rPr>
              <a:t>to the left-brain, right-brain dominance theory, the right side of the brain is best at expressive and creative tasks. Some of the abilities that are popularly associated with the right side of the brain include:</a:t>
            </a:r>
          </a:p>
          <a:p>
            <a:r>
              <a:rPr lang="en-CA" sz="2400" dirty="0">
                <a:solidFill>
                  <a:schemeClr val="tx1"/>
                </a:solidFill>
                <a:latin typeface="+mn-lt"/>
                <a:ea typeface="+mn-ea"/>
                <a:cs typeface="+mn-cs"/>
              </a:rPr>
              <a:t>Recognizing faces</a:t>
            </a:r>
          </a:p>
          <a:p>
            <a:r>
              <a:rPr lang="en-CA" sz="2400" dirty="0">
                <a:solidFill>
                  <a:schemeClr val="tx1"/>
                </a:solidFill>
                <a:latin typeface="+mn-lt"/>
                <a:ea typeface="+mn-ea"/>
                <a:cs typeface="+mn-cs"/>
              </a:rPr>
              <a:t>Expressing emotions</a:t>
            </a:r>
          </a:p>
          <a:p>
            <a:r>
              <a:rPr lang="en-CA" sz="2400" dirty="0">
                <a:solidFill>
                  <a:schemeClr val="tx1"/>
                </a:solidFill>
                <a:latin typeface="+mn-lt"/>
                <a:ea typeface="+mn-ea"/>
                <a:cs typeface="+mn-cs"/>
              </a:rPr>
              <a:t>Music</a:t>
            </a:r>
          </a:p>
          <a:p>
            <a:r>
              <a:rPr lang="en-CA" sz="2400" dirty="0">
                <a:solidFill>
                  <a:schemeClr val="tx1"/>
                </a:solidFill>
                <a:latin typeface="+mn-lt"/>
                <a:ea typeface="+mn-ea"/>
                <a:cs typeface="+mn-cs"/>
              </a:rPr>
              <a:t>Reading emotions</a:t>
            </a:r>
          </a:p>
          <a:p>
            <a:r>
              <a:rPr lang="en-CA" sz="2400" dirty="0" smtClean="0">
                <a:solidFill>
                  <a:schemeClr val="tx1"/>
                </a:solidFill>
                <a:latin typeface="+mn-lt"/>
                <a:ea typeface="+mn-ea"/>
                <a:cs typeface="+mn-cs"/>
              </a:rPr>
              <a:t>Colour</a:t>
            </a:r>
            <a:endParaRPr lang="en-CA" sz="2400" dirty="0">
              <a:solidFill>
                <a:schemeClr val="tx1"/>
              </a:solidFill>
              <a:latin typeface="+mn-lt"/>
              <a:ea typeface="+mn-ea"/>
              <a:cs typeface="+mn-cs"/>
            </a:endParaRPr>
          </a:p>
          <a:p>
            <a:r>
              <a:rPr lang="en-CA" sz="2400" dirty="0">
                <a:solidFill>
                  <a:schemeClr val="tx1"/>
                </a:solidFill>
                <a:latin typeface="+mn-lt"/>
                <a:ea typeface="+mn-ea"/>
                <a:cs typeface="+mn-cs"/>
              </a:rPr>
              <a:t>Images</a:t>
            </a:r>
          </a:p>
          <a:p>
            <a:r>
              <a:rPr lang="en-CA" sz="2400" dirty="0">
                <a:solidFill>
                  <a:schemeClr val="tx1"/>
                </a:solidFill>
                <a:latin typeface="+mn-lt"/>
                <a:ea typeface="+mn-ea"/>
                <a:cs typeface="+mn-cs"/>
              </a:rPr>
              <a:t>Intuition</a:t>
            </a:r>
          </a:p>
          <a:p>
            <a:r>
              <a:rPr lang="en-CA" sz="2400" dirty="0">
                <a:solidFill>
                  <a:schemeClr val="tx1"/>
                </a:solidFill>
                <a:latin typeface="+mn-lt"/>
                <a:ea typeface="+mn-ea"/>
                <a:cs typeface="+mn-cs"/>
              </a:rPr>
              <a:t>Creativity</a:t>
            </a:r>
          </a:p>
        </p:txBody>
      </p:sp>
    </p:spTree>
    <p:extLst>
      <p:ext uri="{BB962C8B-B14F-4D97-AF65-F5344CB8AC3E}">
        <p14:creationId xmlns:p14="http://schemas.microsoft.com/office/powerpoint/2010/main" val="27273751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29600" cy="561975"/>
          </a:xfrm>
        </p:spPr>
        <p:txBody>
          <a:bodyPr>
            <a:normAutofit fontScale="90000"/>
          </a:bodyPr>
          <a:lstStyle/>
          <a:p>
            <a:r>
              <a:rPr lang="en-US" sz="4000" dirty="0" smtClean="0">
                <a:solidFill>
                  <a:schemeClr val="tx1"/>
                </a:solidFill>
              </a:rPr>
              <a:t>Right Brain </a:t>
            </a:r>
            <a:r>
              <a:rPr lang="en-US" sz="4000" dirty="0" err="1" smtClean="0">
                <a:solidFill>
                  <a:schemeClr val="tx1"/>
                </a:solidFill>
              </a:rPr>
              <a:t>vs</a:t>
            </a:r>
            <a:r>
              <a:rPr lang="en-US" sz="4000" dirty="0" smtClean="0">
                <a:solidFill>
                  <a:schemeClr val="tx1"/>
                </a:solidFill>
              </a:rPr>
              <a:t> Left Brain</a:t>
            </a:r>
            <a:endParaRPr lang="en-US" sz="4000" dirty="0">
              <a:solidFill>
                <a:schemeClr val="tx1"/>
              </a:solidFill>
            </a:endParaRPr>
          </a:p>
        </p:txBody>
      </p:sp>
      <p:sp>
        <p:nvSpPr>
          <p:cNvPr id="3075" name="Rectangle 3"/>
          <p:cNvSpPr>
            <a:spLocks noGrp="1" noChangeArrowheads="1"/>
          </p:cNvSpPr>
          <p:nvPr>
            <p:ph type="body" idx="1"/>
          </p:nvPr>
        </p:nvSpPr>
        <p:spPr>
          <a:xfrm>
            <a:off x="251520" y="1628800"/>
            <a:ext cx="6192688" cy="4525963"/>
          </a:xfrm>
        </p:spPr>
        <p:txBody>
          <a:bodyPr/>
          <a:lstStyle/>
          <a:p>
            <a:pPr>
              <a:buNone/>
            </a:pPr>
            <a:r>
              <a:rPr lang="en-CA" sz="2800" b="1" dirty="0" smtClean="0">
                <a:solidFill>
                  <a:schemeClr val="tx1"/>
                </a:solidFill>
                <a:latin typeface="+mn-lt"/>
                <a:ea typeface="+mn-ea"/>
                <a:cs typeface="+mn-cs"/>
              </a:rPr>
              <a:t>Our current knowledge</a:t>
            </a:r>
          </a:p>
          <a:p>
            <a:r>
              <a:rPr lang="en-CA" sz="2400" dirty="0" smtClean="0"/>
              <a:t>More recent research though has shown that the brain is not quite that simple.</a:t>
            </a:r>
          </a:p>
          <a:p>
            <a:pPr>
              <a:buNone/>
            </a:pPr>
            <a:endParaRPr lang="en-CA" sz="2400" dirty="0" smtClean="0"/>
          </a:p>
          <a:p>
            <a:pPr>
              <a:buNone/>
            </a:pPr>
            <a:endParaRPr lang="en-CA" sz="1600" dirty="0" smtClean="0"/>
          </a:p>
          <a:p>
            <a:pPr>
              <a:buNone/>
            </a:pPr>
            <a:endParaRPr lang="en-CA" sz="2800" dirty="0">
              <a:solidFill>
                <a:schemeClr val="tx1"/>
              </a:solidFill>
              <a:latin typeface="+mn-lt"/>
              <a:ea typeface="+mn-ea"/>
              <a:cs typeface="+mn-cs"/>
            </a:endParaRPr>
          </a:p>
        </p:txBody>
      </p:sp>
      <p:pic>
        <p:nvPicPr>
          <p:cNvPr id="6146" name="Picture 2" descr="http://brainmadesimple.com/uploads/7/8/8/5/7885523/_9017293.jpg"/>
          <p:cNvPicPr>
            <a:picLocks noChangeAspect="1" noChangeArrowheads="1"/>
          </p:cNvPicPr>
          <p:nvPr/>
        </p:nvPicPr>
        <p:blipFill>
          <a:blip r:embed="rId2" cstate="print"/>
          <a:srcRect/>
          <a:stretch>
            <a:fillRect/>
          </a:stretch>
        </p:blipFill>
        <p:spPr bwMode="auto">
          <a:xfrm>
            <a:off x="6300192" y="4581128"/>
            <a:ext cx="2628900" cy="1971676"/>
          </a:xfrm>
          <a:prstGeom prst="rect">
            <a:avLst/>
          </a:prstGeom>
          <a:noFill/>
        </p:spPr>
      </p:pic>
      <p:pic>
        <p:nvPicPr>
          <p:cNvPr id="6148" name="Picture 4" descr="http://hubel.med.harvard.edu/book/139.jpg"/>
          <p:cNvPicPr>
            <a:picLocks noChangeAspect="1" noChangeArrowheads="1"/>
          </p:cNvPicPr>
          <p:nvPr/>
        </p:nvPicPr>
        <p:blipFill>
          <a:blip r:embed="rId3" cstate="print"/>
          <a:srcRect/>
          <a:stretch>
            <a:fillRect/>
          </a:stretch>
        </p:blipFill>
        <p:spPr bwMode="auto">
          <a:xfrm>
            <a:off x="6278867" y="1196752"/>
            <a:ext cx="2672668" cy="3024336"/>
          </a:xfrm>
          <a:prstGeom prst="rect">
            <a:avLst/>
          </a:prstGeom>
          <a:noFill/>
        </p:spPr>
      </p:pic>
      <p:sp>
        <p:nvSpPr>
          <p:cNvPr id="6" name="Rectangle 3"/>
          <p:cNvSpPr txBox="1">
            <a:spLocks noChangeArrowheads="1"/>
          </p:cNvSpPr>
          <p:nvPr/>
        </p:nvSpPr>
        <p:spPr bwMode="auto">
          <a:xfrm>
            <a:off x="1403648" y="3284984"/>
            <a:ext cx="4896544"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CA" sz="2400" b="0" i="0" u="none" strike="noStrike" kern="0" cap="none" spc="0" normalizeH="0" baseline="0" noProof="0" dirty="0" smtClean="0">
                <a:ln>
                  <a:noFill/>
                </a:ln>
                <a:solidFill>
                  <a:schemeClr val="tx1"/>
                </a:solidFill>
                <a:effectLst/>
                <a:uLnTx/>
                <a:uFillTx/>
                <a:latin typeface="+mn-lt"/>
                <a:ea typeface="+mn-ea"/>
                <a:cs typeface="+mn-cs"/>
              </a:rPr>
              <a:t>Today neuroscientists know that the two sides of the brain work together to perform a wide  variety of tasks  and the two sides of the brain communicate through the </a:t>
            </a:r>
            <a:r>
              <a:rPr kumimoji="0" lang="en-CA" sz="2400" b="0" i="1" u="none" strike="noStrike" kern="0" cap="none" spc="0" normalizeH="0" baseline="0" noProof="0" dirty="0" smtClean="0">
                <a:ln>
                  <a:noFill/>
                </a:ln>
                <a:solidFill>
                  <a:schemeClr val="tx1"/>
                </a:solidFill>
                <a:effectLst/>
                <a:uLnTx/>
                <a:uFillTx/>
                <a:latin typeface="+mn-lt"/>
                <a:ea typeface="+mn-ea"/>
                <a:cs typeface="+mn-cs"/>
              </a:rPr>
              <a:t>corpus </a:t>
            </a:r>
            <a:r>
              <a:rPr kumimoji="0" lang="en-CA" sz="2400" b="0" i="1" u="none" strike="noStrike" kern="0" cap="none" spc="0" normalizeH="0" baseline="0" noProof="0" dirty="0" err="1" smtClean="0">
                <a:ln>
                  <a:noFill/>
                </a:ln>
                <a:solidFill>
                  <a:schemeClr val="tx1"/>
                </a:solidFill>
                <a:effectLst/>
                <a:uLnTx/>
                <a:uFillTx/>
                <a:latin typeface="+mn-lt"/>
                <a:ea typeface="+mn-ea"/>
                <a:cs typeface="+mn-cs"/>
              </a:rPr>
              <a:t>callosum</a:t>
            </a:r>
            <a:r>
              <a:rPr kumimoji="0" lang="en-CA" sz="2400" b="0" i="0" u="none" strike="noStrike" kern="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CA" sz="1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CA" sz="2800" b="0" i="0" u="none" strike="noStrike" kern="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0680746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5364782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492896"/>
            <a:ext cx="8229600" cy="1143000"/>
          </a:xfrm>
        </p:spPr>
        <p:txBody>
          <a:bodyPr>
            <a:normAutofit fontScale="90000"/>
          </a:bodyPr>
          <a:lstStyle/>
          <a:p>
            <a:r>
              <a:rPr lang="en-CA" sz="7200" dirty="0" smtClean="0"/>
              <a:t>The Nervous System</a:t>
            </a:r>
            <a:endParaRPr lang="en-CA" sz="7200" dirty="0"/>
          </a:p>
        </p:txBody>
      </p:sp>
    </p:spTree>
    <p:extLst>
      <p:ext uri="{BB962C8B-B14F-4D97-AF65-F5344CB8AC3E}">
        <p14:creationId xmlns:p14="http://schemas.microsoft.com/office/powerpoint/2010/main" val="19621100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29600" cy="561975"/>
          </a:xfrm>
        </p:spPr>
        <p:txBody>
          <a:bodyPr>
            <a:normAutofit fontScale="90000"/>
          </a:bodyPr>
          <a:lstStyle/>
          <a:p>
            <a:r>
              <a:rPr lang="en-US" dirty="0" smtClean="0">
                <a:solidFill>
                  <a:schemeClr val="tx1"/>
                </a:solidFill>
              </a:rPr>
              <a:t>Nervous</a:t>
            </a:r>
            <a:r>
              <a:rPr lang="en-US" sz="3600" dirty="0" smtClean="0">
                <a:solidFill>
                  <a:schemeClr val="tx1"/>
                </a:solidFill>
              </a:rPr>
              <a:t> </a:t>
            </a:r>
            <a:r>
              <a:rPr lang="en-US" dirty="0" smtClean="0">
                <a:solidFill>
                  <a:schemeClr val="tx1"/>
                </a:solidFill>
              </a:rPr>
              <a:t>System</a:t>
            </a:r>
            <a:endParaRPr lang="en-US" sz="3600" dirty="0">
              <a:solidFill>
                <a:schemeClr val="tx1"/>
              </a:solidFill>
            </a:endParaRPr>
          </a:p>
        </p:txBody>
      </p:sp>
      <p:sp>
        <p:nvSpPr>
          <p:cNvPr id="3075" name="Rectangle 3"/>
          <p:cNvSpPr>
            <a:spLocks noGrp="1" noChangeArrowheads="1"/>
          </p:cNvSpPr>
          <p:nvPr>
            <p:ph type="body" idx="1"/>
          </p:nvPr>
        </p:nvSpPr>
        <p:spPr>
          <a:xfrm>
            <a:off x="457200" y="1600201"/>
            <a:ext cx="8229600" cy="2692896"/>
          </a:xfrm>
        </p:spPr>
        <p:txBody>
          <a:bodyPr/>
          <a:lstStyle/>
          <a:p>
            <a:r>
              <a:rPr lang="en-US" dirty="0" smtClean="0"/>
              <a:t>What is it?</a:t>
            </a:r>
          </a:p>
          <a:p>
            <a:pPr lvl="1"/>
            <a:r>
              <a:rPr lang="en-US" dirty="0" smtClean="0"/>
              <a:t>The system that </a:t>
            </a:r>
            <a:r>
              <a:rPr lang="en-US" b="1" dirty="0" smtClean="0"/>
              <a:t>receives</a:t>
            </a:r>
            <a:r>
              <a:rPr lang="en-US" dirty="0" smtClean="0"/>
              <a:t>, </a:t>
            </a:r>
            <a:r>
              <a:rPr lang="en-US" b="1" dirty="0" smtClean="0"/>
              <a:t>processes</a:t>
            </a:r>
            <a:r>
              <a:rPr lang="en-US" dirty="0" smtClean="0"/>
              <a:t>, </a:t>
            </a:r>
            <a:r>
              <a:rPr lang="en-US" b="1" dirty="0" smtClean="0"/>
              <a:t>stores</a:t>
            </a:r>
            <a:r>
              <a:rPr lang="en-US" dirty="0" smtClean="0"/>
              <a:t> and </a:t>
            </a:r>
            <a:r>
              <a:rPr lang="en-US" b="1" dirty="0" smtClean="0"/>
              <a:t>transmits</a:t>
            </a:r>
            <a:r>
              <a:rPr lang="en-US" dirty="0" smtClean="0"/>
              <a:t> information that comes from various parts of the body and the external world.</a:t>
            </a:r>
          </a:p>
        </p:txBody>
      </p:sp>
      <p:sp>
        <p:nvSpPr>
          <p:cNvPr id="4" name="TextBox 3"/>
          <p:cNvSpPr txBox="1"/>
          <p:nvPr/>
        </p:nvSpPr>
        <p:spPr>
          <a:xfrm>
            <a:off x="1835696" y="4077072"/>
            <a:ext cx="7308304" cy="2554545"/>
          </a:xfrm>
          <a:prstGeom prst="rect">
            <a:avLst/>
          </a:prstGeom>
          <a:noFill/>
        </p:spPr>
        <p:txBody>
          <a:bodyPr wrap="square" rtlCol="0">
            <a:spAutoFit/>
          </a:bodyPr>
          <a:lstStyle/>
          <a:p>
            <a:r>
              <a:rPr lang="en-US" sz="3200" dirty="0" smtClean="0"/>
              <a:t>Composed of:</a:t>
            </a:r>
          </a:p>
          <a:p>
            <a:pPr lvl="1"/>
            <a:r>
              <a:rPr lang="en-US" sz="3200" dirty="0" smtClean="0"/>
              <a:t>The Central Nervous System (CNS)</a:t>
            </a:r>
          </a:p>
          <a:p>
            <a:pPr lvl="1"/>
            <a:r>
              <a:rPr lang="en-US" sz="3200" dirty="0" smtClean="0"/>
              <a:t>The Peripheral Nervous System (PNS)</a:t>
            </a:r>
          </a:p>
          <a:p>
            <a:endParaRPr lang="en-CA" sz="3200" dirty="0"/>
          </a:p>
        </p:txBody>
      </p:sp>
    </p:spTree>
    <p:extLst>
      <p:ext uri="{BB962C8B-B14F-4D97-AF65-F5344CB8AC3E}">
        <p14:creationId xmlns:p14="http://schemas.microsoft.com/office/powerpoint/2010/main" val="29528450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en-CA" dirty="0" smtClean="0"/>
              <a:t>Central Nervous System</a:t>
            </a:r>
            <a:endParaRPr lang="en-CA" dirty="0"/>
          </a:p>
        </p:txBody>
      </p:sp>
      <p:sp>
        <p:nvSpPr>
          <p:cNvPr id="3" name="Content Placeholder 2"/>
          <p:cNvSpPr>
            <a:spLocks noGrp="1"/>
          </p:cNvSpPr>
          <p:nvPr>
            <p:ph idx="1"/>
          </p:nvPr>
        </p:nvSpPr>
        <p:spPr/>
        <p:txBody>
          <a:bodyPr/>
          <a:lstStyle/>
          <a:p>
            <a:r>
              <a:rPr lang="en-CA" dirty="0" smtClean="0"/>
              <a:t>Made up of:</a:t>
            </a:r>
          </a:p>
          <a:p>
            <a:pPr lvl="1"/>
            <a:r>
              <a:rPr lang="en-CA" dirty="0" smtClean="0"/>
              <a:t>the brain</a:t>
            </a:r>
          </a:p>
          <a:p>
            <a:pPr lvl="1"/>
            <a:r>
              <a:rPr lang="en-CA" dirty="0" smtClean="0"/>
              <a:t>spinal cord</a:t>
            </a:r>
          </a:p>
        </p:txBody>
      </p:sp>
      <p:pic>
        <p:nvPicPr>
          <p:cNvPr id="38914" name="Picture 2" descr="http://medicalterms.info/img/uploads/anatomy/central-nervous-system.jpg"/>
          <p:cNvPicPr>
            <a:picLocks noChangeAspect="1" noChangeArrowheads="1"/>
          </p:cNvPicPr>
          <p:nvPr/>
        </p:nvPicPr>
        <p:blipFill>
          <a:blip r:embed="rId2" cstate="print"/>
          <a:srcRect/>
          <a:stretch>
            <a:fillRect/>
          </a:stretch>
        </p:blipFill>
        <p:spPr bwMode="auto">
          <a:xfrm>
            <a:off x="3707904" y="1628800"/>
            <a:ext cx="4968552" cy="3974843"/>
          </a:xfrm>
          <a:prstGeom prst="rect">
            <a:avLst/>
          </a:prstGeom>
          <a:noFill/>
        </p:spPr>
      </p:pic>
    </p:spTree>
    <p:extLst>
      <p:ext uri="{BB962C8B-B14F-4D97-AF65-F5344CB8AC3E}">
        <p14:creationId xmlns:p14="http://schemas.microsoft.com/office/powerpoint/2010/main" val="9614671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348880"/>
            <a:ext cx="8229600" cy="1143000"/>
          </a:xfrm>
        </p:spPr>
        <p:txBody>
          <a:bodyPr>
            <a:normAutofit fontScale="90000"/>
          </a:bodyPr>
          <a:lstStyle/>
          <a:p>
            <a:r>
              <a:rPr lang="en-CA" sz="7200" dirty="0" smtClean="0"/>
              <a:t>The Brain</a:t>
            </a:r>
            <a:endParaRPr lang="en-CA" sz="7200" dirty="0"/>
          </a:p>
        </p:txBody>
      </p:sp>
      <p:sp>
        <p:nvSpPr>
          <p:cNvPr id="3" name="TextBox 2"/>
          <p:cNvSpPr txBox="1"/>
          <p:nvPr/>
        </p:nvSpPr>
        <p:spPr>
          <a:xfrm>
            <a:off x="251520" y="3356992"/>
            <a:ext cx="8688597" cy="461665"/>
          </a:xfrm>
          <a:prstGeom prst="rect">
            <a:avLst/>
          </a:prstGeom>
          <a:noFill/>
        </p:spPr>
        <p:txBody>
          <a:bodyPr wrap="none" rtlCol="0">
            <a:spAutoFit/>
          </a:bodyPr>
          <a:lstStyle/>
          <a:p>
            <a:r>
              <a:rPr lang="en-CA" sz="2400" dirty="0" smtClean="0"/>
              <a:t>The parts of the central nervous system located in the cranium</a:t>
            </a:r>
            <a:endParaRPr lang="en-CA" sz="2400" dirty="0"/>
          </a:p>
        </p:txBody>
      </p:sp>
    </p:spTree>
    <p:extLst>
      <p:ext uri="{BB962C8B-B14F-4D97-AF65-F5344CB8AC3E}">
        <p14:creationId xmlns:p14="http://schemas.microsoft.com/office/powerpoint/2010/main" val="29677890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en-CA" dirty="0" smtClean="0"/>
              <a:t>Parts of the Brain</a:t>
            </a:r>
            <a:endParaRPr lang="en-CA" dirty="0"/>
          </a:p>
        </p:txBody>
      </p:sp>
      <p:sp>
        <p:nvSpPr>
          <p:cNvPr id="3" name="Content Placeholder 2"/>
          <p:cNvSpPr>
            <a:spLocks noGrp="1"/>
          </p:cNvSpPr>
          <p:nvPr>
            <p:ph idx="1"/>
          </p:nvPr>
        </p:nvSpPr>
        <p:spPr>
          <a:xfrm>
            <a:off x="457200" y="1124744"/>
            <a:ext cx="8229600" cy="2692896"/>
          </a:xfrm>
        </p:spPr>
        <p:txBody>
          <a:bodyPr/>
          <a:lstStyle/>
          <a:p>
            <a:pPr>
              <a:buNone/>
            </a:pPr>
            <a:r>
              <a:rPr lang="en-CA" b="1" dirty="0" smtClean="0"/>
              <a:t>Cerebrum</a:t>
            </a:r>
          </a:p>
          <a:p>
            <a:r>
              <a:rPr lang="en-CA" sz="2800" b="1" dirty="0" smtClean="0"/>
              <a:t>Grey matter</a:t>
            </a:r>
            <a:r>
              <a:rPr lang="en-CA" sz="2800" dirty="0" smtClean="0"/>
              <a:t>: outer layer</a:t>
            </a:r>
          </a:p>
          <a:p>
            <a:pPr lvl="1"/>
            <a:r>
              <a:rPr lang="en-CA" sz="2400" dirty="0" smtClean="0"/>
              <a:t>Also called the cerebral cortex</a:t>
            </a:r>
          </a:p>
          <a:p>
            <a:pPr lvl="1"/>
            <a:r>
              <a:rPr lang="en-CA" sz="2400" dirty="0" smtClean="0"/>
              <a:t>Directs higher brain functions like planning, reasoning and logic</a:t>
            </a:r>
          </a:p>
          <a:p>
            <a:endParaRPr lang="en-CA" dirty="0"/>
          </a:p>
        </p:txBody>
      </p:sp>
      <p:pic>
        <p:nvPicPr>
          <p:cNvPr id="43010" name="Picture 2" descr="http://www.nlm.nih.gov/medlineplus/ency/images/ency/fullsize/18117.jpg"/>
          <p:cNvPicPr>
            <a:picLocks noChangeAspect="1" noChangeArrowheads="1"/>
          </p:cNvPicPr>
          <p:nvPr/>
        </p:nvPicPr>
        <p:blipFill>
          <a:blip r:embed="rId2" cstate="print"/>
          <a:srcRect/>
          <a:stretch>
            <a:fillRect/>
          </a:stretch>
        </p:blipFill>
        <p:spPr bwMode="auto">
          <a:xfrm>
            <a:off x="5004048" y="3429000"/>
            <a:ext cx="3810000" cy="3048001"/>
          </a:xfrm>
          <a:prstGeom prst="rect">
            <a:avLst/>
          </a:prstGeom>
          <a:noFill/>
        </p:spPr>
      </p:pic>
      <p:sp>
        <p:nvSpPr>
          <p:cNvPr id="5" name="TextBox 4"/>
          <p:cNvSpPr txBox="1"/>
          <p:nvPr/>
        </p:nvSpPr>
        <p:spPr>
          <a:xfrm>
            <a:off x="1835696" y="3573016"/>
            <a:ext cx="3096344" cy="3231654"/>
          </a:xfrm>
          <a:prstGeom prst="rect">
            <a:avLst/>
          </a:prstGeom>
          <a:noFill/>
        </p:spPr>
        <p:txBody>
          <a:bodyPr wrap="square" rtlCol="0">
            <a:spAutoFit/>
          </a:bodyPr>
          <a:lstStyle/>
          <a:p>
            <a:pPr>
              <a:buFont typeface="Arial" pitchFamily="34" charset="0"/>
              <a:buChar char="•"/>
            </a:pPr>
            <a:r>
              <a:rPr lang="en-CA" sz="2800" b="1" dirty="0" smtClean="0"/>
              <a:t>White matter</a:t>
            </a:r>
            <a:r>
              <a:rPr lang="en-CA" sz="2800" dirty="0" smtClean="0"/>
              <a:t>:</a:t>
            </a:r>
          </a:p>
          <a:p>
            <a:r>
              <a:rPr lang="en-CA" sz="2800" dirty="0" smtClean="0"/>
              <a:t>  inner layer</a:t>
            </a:r>
          </a:p>
          <a:p>
            <a:r>
              <a:rPr lang="en-CA" sz="2400" dirty="0" smtClean="0"/>
              <a:t>-  Acts as a relay      between the different brain regions; coordinates communication</a:t>
            </a:r>
          </a:p>
          <a:p>
            <a:endParaRPr lang="en-CA" sz="2800" dirty="0"/>
          </a:p>
        </p:txBody>
      </p:sp>
    </p:spTree>
    <p:extLst>
      <p:ext uri="{BB962C8B-B14F-4D97-AF65-F5344CB8AC3E}">
        <p14:creationId xmlns:p14="http://schemas.microsoft.com/office/powerpoint/2010/main" val="30616530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en-CA" dirty="0" smtClean="0"/>
              <a:t>Parts of the Brain</a:t>
            </a:r>
            <a:endParaRPr lang="en-CA" dirty="0"/>
          </a:p>
        </p:txBody>
      </p:sp>
      <p:sp>
        <p:nvSpPr>
          <p:cNvPr id="3" name="Content Placeholder 2"/>
          <p:cNvSpPr>
            <a:spLocks noGrp="1"/>
          </p:cNvSpPr>
          <p:nvPr>
            <p:ph idx="1"/>
          </p:nvPr>
        </p:nvSpPr>
        <p:spPr>
          <a:xfrm>
            <a:off x="457200" y="1600200"/>
            <a:ext cx="4618856" cy="4525963"/>
          </a:xfrm>
        </p:spPr>
        <p:txBody>
          <a:bodyPr/>
          <a:lstStyle/>
          <a:p>
            <a:pPr>
              <a:buNone/>
            </a:pPr>
            <a:r>
              <a:rPr lang="en-CA" b="1" dirty="0" smtClean="0"/>
              <a:t>Cerebellum</a:t>
            </a:r>
          </a:p>
          <a:p>
            <a:r>
              <a:rPr lang="en-CA" sz="2800" dirty="0" smtClean="0"/>
              <a:t>Coordinates balance</a:t>
            </a:r>
          </a:p>
          <a:p>
            <a:pPr>
              <a:buNone/>
            </a:pPr>
            <a:r>
              <a:rPr lang="en-CA" sz="2800" dirty="0" smtClean="0"/>
              <a:t>   and posture (by contracting appropriate muscles)</a:t>
            </a:r>
          </a:p>
        </p:txBody>
      </p:sp>
      <p:pic>
        <p:nvPicPr>
          <p:cNvPr id="5" name="Picture 4" descr="http://s1.hubimg.com/u/6364052_f260.jpg"/>
          <p:cNvPicPr>
            <a:picLocks noChangeAspect="1" noChangeArrowheads="1"/>
          </p:cNvPicPr>
          <p:nvPr/>
        </p:nvPicPr>
        <p:blipFill>
          <a:blip r:embed="rId2" cstate="print"/>
          <a:srcRect/>
          <a:stretch>
            <a:fillRect/>
          </a:stretch>
        </p:blipFill>
        <p:spPr bwMode="auto">
          <a:xfrm>
            <a:off x="5047828" y="2060847"/>
            <a:ext cx="3700636" cy="4426532"/>
          </a:xfrm>
          <a:prstGeom prst="rect">
            <a:avLst/>
          </a:prstGeom>
          <a:noFill/>
        </p:spPr>
      </p:pic>
      <p:sp>
        <p:nvSpPr>
          <p:cNvPr id="6" name="Oval 5"/>
          <p:cNvSpPr/>
          <p:nvPr/>
        </p:nvSpPr>
        <p:spPr>
          <a:xfrm>
            <a:off x="7668344" y="5301208"/>
            <a:ext cx="1080120" cy="360040"/>
          </a:xfrm>
          <a:prstGeom prst="ellipse">
            <a:avLst/>
          </a:prstGeom>
          <a:noFill/>
          <a:ln w="349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40989961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en-CA" dirty="0" smtClean="0"/>
              <a:t>Parts of the Brain</a:t>
            </a:r>
            <a:endParaRPr lang="en-CA" dirty="0"/>
          </a:p>
        </p:txBody>
      </p:sp>
      <p:sp>
        <p:nvSpPr>
          <p:cNvPr id="3" name="Content Placeholder 2"/>
          <p:cNvSpPr>
            <a:spLocks noGrp="1"/>
          </p:cNvSpPr>
          <p:nvPr>
            <p:ph idx="1"/>
          </p:nvPr>
        </p:nvSpPr>
        <p:spPr>
          <a:xfrm>
            <a:off x="457200" y="1628800"/>
            <a:ext cx="8435280" cy="4525963"/>
          </a:xfrm>
        </p:spPr>
        <p:txBody>
          <a:bodyPr/>
          <a:lstStyle/>
          <a:p>
            <a:pPr>
              <a:buNone/>
            </a:pPr>
            <a:r>
              <a:rPr lang="en-CA" b="1" dirty="0" smtClean="0"/>
              <a:t>Brain stem</a:t>
            </a:r>
          </a:p>
          <a:p>
            <a:r>
              <a:rPr lang="en-CA" dirty="0" smtClean="0"/>
              <a:t>Regulate:</a:t>
            </a:r>
          </a:p>
          <a:p>
            <a:pPr lvl="1"/>
            <a:r>
              <a:rPr lang="en-CA" dirty="0" smtClean="0"/>
              <a:t> breathing</a:t>
            </a:r>
          </a:p>
          <a:p>
            <a:pPr lvl="1"/>
            <a:r>
              <a:rPr lang="en-CA" dirty="0" smtClean="0"/>
              <a:t>heart rate </a:t>
            </a:r>
          </a:p>
          <a:p>
            <a:pPr lvl="1"/>
            <a:r>
              <a:rPr lang="en-CA" dirty="0" smtClean="0"/>
              <a:t>communication to </a:t>
            </a:r>
          </a:p>
          <a:p>
            <a:pPr lvl="1">
              <a:buNone/>
            </a:pPr>
            <a:r>
              <a:rPr lang="en-CA" dirty="0" smtClean="0"/>
              <a:t>	cerebrum</a:t>
            </a:r>
          </a:p>
        </p:txBody>
      </p:sp>
      <p:pic>
        <p:nvPicPr>
          <p:cNvPr id="4" name="Picture 4" descr="http://s1.hubimg.com/u/6364052_f260.jpg"/>
          <p:cNvPicPr>
            <a:picLocks noChangeAspect="1" noChangeArrowheads="1"/>
          </p:cNvPicPr>
          <p:nvPr/>
        </p:nvPicPr>
        <p:blipFill>
          <a:blip r:embed="rId2" cstate="print"/>
          <a:srcRect/>
          <a:stretch>
            <a:fillRect/>
          </a:stretch>
        </p:blipFill>
        <p:spPr bwMode="auto">
          <a:xfrm>
            <a:off x="5047828" y="2060847"/>
            <a:ext cx="3700636" cy="4426532"/>
          </a:xfrm>
          <a:prstGeom prst="rect">
            <a:avLst/>
          </a:prstGeom>
          <a:noFill/>
        </p:spPr>
      </p:pic>
      <p:sp>
        <p:nvSpPr>
          <p:cNvPr id="5" name="Oval 4"/>
          <p:cNvSpPr/>
          <p:nvPr/>
        </p:nvSpPr>
        <p:spPr>
          <a:xfrm>
            <a:off x="5652120" y="5229200"/>
            <a:ext cx="1080120" cy="360040"/>
          </a:xfrm>
          <a:prstGeom prst="ellipse">
            <a:avLst/>
          </a:prstGeom>
          <a:noFill/>
          <a:ln w="349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4712983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29600" cy="561975"/>
          </a:xfrm>
        </p:spPr>
        <p:txBody>
          <a:bodyPr>
            <a:normAutofit fontScale="90000"/>
          </a:bodyPr>
          <a:lstStyle/>
          <a:p>
            <a:r>
              <a:rPr lang="en-US" sz="4000" dirty="0" smtClean="0">
                <a:solidFill>
                  <a:schemeClr val="tx1"/>
                </a:solidFill>
              </a:rPr>
              <a:t>Which way does the ballerina turn?</a:t>
            </a:r>
            <a:endParaRPr lang="en-US" sz="4000" dirty="0">
              <a:solidFill>
                <a:schemeClr val="tx1"/>
              </a:solidFill>
            </a:endParaRPr>
          </a:p>
        </p:txBody>
      </p:sp>
      <p:sp>
        <p:nvSpPr>
          <p:cNvPr id="3075" name="Rectangle 3"/>
          <p:cNvSpPr>
            <a:spLocks noGrp="1" noChangeArrowheads="1"/>
          </p:cNvSpPr>
          <p:nvPr>
            <p:ph type="body" idx="1"/>
          </p:nvPr>
        </p:nvSpPr>
        <p:spPr>
          <a:xfrm>
            <a:off x="1691680" y="1268760"/>
            <a:ext cx="7005464" cy="4525963"/>
          </a:xfrm>
        </p:spPr>
        <p:txBody>
          <a:bodyPr/>
          <a:lstStyle/>
          <a:p>
            <a:pPr>
              <a:buNone/>
            </a:pPr>
            <a:endParaRPr lang="en-US" sz="2000" dirty="0" smtClean="0"/>
          </a:p>
        </p:txBody>
      </p:sp>
      <p:pic>
        <p:nvPicPr>
          <p:cNvPr id="25602" name="Picture 2" descr="http://upload.wikimedia.org/wikipedia/commons/2/21/Spinning_Dancer.gif"/>
          <p:cNvPicPr>
            <a:picLocks noChangeAspect="1" noChangeArrowheads="1" noCrop="1"/>
          </p:cNvPicPr>
          <p:nvPr/>
        </p:nvPicPr>
        <p:blipFill>
          <a:blip r:embed="rId2" cstate="print"/>
          <a:srcRect/>
          <a:stretch>
            <a:fillRect/>
          </a:stretch>
        </p:blipFill>
        <p:spPr bwMode="auto">
          <a:xfrm>
            <a:off x="3703158" y="2496616"/>
            <a:ext cx="2857500" cy="3810000"/>
          </a:xfrm>
          <a:prstGeom prst="rect">
            <a:avLst/>
          </a:prstGeom>
          <a:noFill/>
        </p:spPr>
      </p:pic>
      <p:grpSp>
        <p:nvGrpSpPr>
          <p:cNvPr id="8" name="Group 7"/>
          <p:cNvGrpSpPr/>
          <p:nvPr/>
        </p:nvGrpSpPr>
        <p:grpSpPr>
          <a:xfrm>
            <a:off x="7092280" y="2636912"/>
            <a:ext cx="1475656" cy="1403648"/>
            <a:chOff x="7092280" y="2636912"/>
            <a:chExt cx="1475656" cy="1403648"/>
          </a:xfrm>
        </p:grpSpPr>
        <p:pic>
          <p:nvPicPr>
            <p:cNvPr id="14337" name="Picture 1" descr="C:\Users\Erika\AppData\Local\Microsoft\Windows\Temporary Internet Files\Content.IE5\ATYCRVXL\27f3[1].png"/>
            <p:cNvPicPr>
              <a:picLocks noChangeAspect="1" noChangeArrowheads="1"/>
            </p:cNvPicPr>
            <p:nvPr/>
          </p:nvPicPr>
          <p:blipFill>
            <a:blip r:embed="rId3" cstate="print"/>
            <a:srcRect/>
            <a:stretch>
              <a:fillRect/>
            </a:stretch>
          </p:blipFill>
          <p:spPr bwMode="auto">
            <a:xfrm>
              <a:off x="7092280" y="2636912"/>
              <a:ext cx="1475656" cy="1403648"/>
            </a:xfrm>
            <a:prstGeom prst="rect">
              <a:avLst/>
            </a:prstGeom>
            <a:noFill/>
          </p:spPr>
        </p:pic>
        <p:sp>
          <p:nvSpPr>
            <p:cNvPr id="7" name="TextBox 6"/>
            <p:cNvSpPr txBox="1"/>
            <p:nvPr/>
          </p:nvSpPr>
          <p:spPr>
            <a:xfrm>
              <a:off x="7164288" y="2708920"/>
              <a:ext cx="338554" cy="369332"/>
            </a:xfrm>
            <a:prstGeom prst="rect">
              <a:avLst/>
            </a:prstGeom>
            <a:noFill/>
          </p:spPr>
          <p:txBody>
            <a:bodyPr wrap="none" rtlCol="0">
              <a:spAutoFit/>
            </a:bodyPr>
            <a:lstStyle/>
            <a:p>
              <a:r>
                <a:rPr lang="en-CA" dirty="0" smtClean="0"/>
                <a:t>A</a:t>
              </a:r>
              <a:endParaRPr lang="en-CA" dirty="0"/>
            </a:p>
          </p:txBody>
        </p:sp>
      </p:grpSp>
      <p:grpSp>
        <p:nvGrpSpPr>
          <p:cNvPr id="10" name="Group 9"/>
          <p:cNvGrpSpPr/>
          <p:nvPr/>
        </p:nvGrpSpPr>
        <p:grpSpPr>
          <a:xfrm>
            <a:off x="7092280" y="4401616"/>
            <a:ext cx="1476672" cy="1403648"/>
            <a:chOff x="7092280" y="4401616"/>
            <a:chExt cx="1476672" cy="1403648"/>
          </a:xfrm>
        </p:grpSpPr>
        <p:pic>
          <p:nvPicPr>
            <p:cNvPr id="6" name="Picture 1" descr="C:\Users\Erika\AppData\Local\Microsoft\Windows\Temporary Internet Files\Content.IE5\ATYCRVXL\27f3[1].png"/>
            <p:cNvPicPr>
              <a:picLocks noChangeAspect="1" noChangeArrowheads="1"/>
            </p:cNvPicPr>
            <p:nvPr/>
          </p:nvPicPr>
          <p:blipFill>
            <a:blip r:embed="rId3" cstate="print"/>
            <a:srcRect/>
            <a:stretch>
              <a:fillRect/>
            </a:stretch>
          </p:blipFill>
          <p:spPr bwMode="auto">
            <a:xfrm flipH="1">
              <a:off x="7092280" y="4401616"/>
              <a:ext cx="1476672" cy="1403648"/>
            </a:xfrm>
            <a:prstGeom prst="rect">
              <a:avLst/>
            </a:prstGeom>
            <a:noFill/>
          </p:spPr>
        </p:pic>
        <p:sp>
          <p:nvSpPr>
            <p:cNvPr id="9" name="TextBox 8"/>
            <p:cNvSpPr txBox="1"/>
            <p:nvPr/>
          </p:nvSpPr>
          <p:spPr>
            <a:xfrm>
              <a:off x="7164288" y="4437112"/>
              <a:ext cx="338554" cy="369332"/>
            </a:xfrm>
            <a:prstGeom prst="rect">
              <a:avLst/>
            </a:prstGeom>
            <a:noFill/>
          </p:spPr>
          <p:txBody>
            <a:bodyPr wrap="none" rtlCol="0">
              <a:spAutoFit/>
            </a:bodyPr>
            <a:lstStyle/>
            <a:p>
              <a:r>
                <a:rPr lang="en-CA" dirty="0" smtClean="0"/>
                <a:t>B</a:t>
              </a:r>
              <a:endParaRPr lang="en-CA" dirty="0"/>
            </a:p>
          </p:txBody>
        </p:sp>
      </p:grpSp>
    </p:spTree>
    <p:extLst>
      <p:ext uri="{BB962C8B-B14F-4D97-AF65-F5344CB8AC3E}">
        <p14:creationId xmlns:p14="http://schemas.microsoft.com/office/powerpoint/2010/main" val="21715197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309</Words>
  <Application>Microsoft Office PowerPoint</Application>
  <PresentationFormat>On-screen Show (4:3)</PresentationFormat>
  <Paragraphs>62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BrainReview</vt:lpstr>
      <vt:lpstr>The Nervous System</vt:lpstr>
      <vt:lpstr>Nervous System</vt:lpstr>
      <vt:lpstr>Central Nervous System</vt:lpstr>
      <vt:lpstr>The Brain</vt:lpstr>
      <vt:lpstr>Parts of the Brain</vt:lpstr>
      <vt:lpstr>Parts of the Brain</vt:lpstr>
      <vt:lpstr>Parts of the Brain</vt:lpstr>
      <vt:lpstr>Which way does the ballerina turn?</vt:lpstr>
      <vt:lpstr>PowerPoint Presentation</vt:lpstr>
      <vt:lpstr>Left Brain</vt:lpstr>
      <vt:lpstr>Right Brain</vt:lpstr>
      <vt:lpstr>Right Brain vs Left Brain</vt:lpstr>
      <vt:lpstr>PowerPoint Presentation</vt:lpstr>
    </vt:vector>
  </TitlesOfParts>
  <Company>RSB-SCCM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BrainReview</dc:title>
  <dc:creator>35-student</dc:creator>
  <cp:lastModifiedBy>35-student</cp:lastModifiedBy>
  <cp:revision>2</cp:revision>
  <dcterms:created xsi:type="dcterms:W3CDTF">2015-02-23T15:56:50Z</dcterms:created>
  <dcterms:modified xsi:type="dcterms:W3CDTF">2015-02-23T16:07:58Z</dcterms:modified>
</cp:coreProperties>
</file>